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8" r:id="rId6"/>
    <p:sldId id="259" r:id="rId7"/>
    <p:sldId id="260" r:id="rId8"/>
    <p:sldId id="261" r:id="rId9"/>
    <p:sldId id="265" r:id="rId10"/>
    <p:sldId id="264" r:id="rId11"/>
    <p:sldId id="266" r:id="rId12"/>
    <p:sldId id="267" r:id="rId13"/>
    <p:sldId id="268" r:id="rId14"/>
    <p:sldId id="269" r:id="rId15"/>
    <p:sldId id="271" r:id="rId16"/>
    <p:sldId id="272" r:id="rId17"/>
    <p:sldId id="273" r:id="rId18"/>
    <p:sldId id="274" r:id="rId19"/>
    <p:sldId id="276"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6" d="100"/>
          <a:sy n="106" d="100"/>
        </p:scale>
        <p:origin x="70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Kwak" userId="c9c4421d-8156-4f57-b7a8-64ee3c850e65" providerId="ADAL" clId="{D0C33839-7DC1-4571-96AD-C72E55F8DD33}"/>
    <pc:docChg chg="custSel delSld modSld">
      <pc:chgData name="Kate Kwak" userId="c9c4421d-8156-4f57-b7a8-64ee3c850e65" providerId="ADAL" clId="{D0C33839-7DC1-4571-96AD-C72E55F8DD33}" dt="2026-09-22T21:32:54.945" v="7" actId="478"/>
      <pc:docMkLst>
        <pc:docMk/>
      </pc:docMkLst>
      <pc:sldChg chg="delSp mod">
        <pc:chgData name="Kate Kwak" userId="c9c4421d-8156-4f57-b7a8-64ee3c850e65" providerId="ADAL" clId="{D0C33839-7DC1-4571-96AD-C72E55F8DD33}" dt="2026-09-22T21:32:35.297" v="3" actId="478"/>
        <pc:sldMkLst>
          <pc:docMk/>
          <pc:sldMk cId="0" sldId="256"/>
        </pc:sldMkLst>
        <pc:spChg chg="del">
          <ac:chgData name="Kate Kwak" userId="c9c4421d-8156-4f57-b7a8-64ee3c850e65" providerId="ADAL" clId="{D0C33839-7DC1-4571-96AD-C72E55F8DD33}" dt="2026-09-22T21:32:32.233" v="1" actId="478"/>
          <ac:spMkLst>
            <pc:docMk/>
            <pc:sldMk cId="0" sldId="256"/>
            <ac:spMk id="2" creationId="{00000000-0000-0000-0000-000000000000}"/>
          </ac:spMkLst>
        </pc:spChg>
        <pc:spChg chg="del">
          <ac:chgData name="Kate Kwak" userId="c9c4421d-8156-4f57-b7a8-64ee3c850e65" providerId="ADAL" clId="{D0C33839-7DC1-4571-96AD-C72E55F8DD33}" dt="2026-09-22T21:32:30.925" v="0" actId="478"/>
          <ac:spMkLst>
            <pc:docMk/>
            <pc:sldMk cId="0" sldId="256"/>
            <ac:spMk id="8" creationId="{00000000-0000-0000-0000-000000000000}"/>
          </ac:spMkLst>
        </pc:spChg>
        <pc:spChg chg="del">
          <ac:chgData name="Kate Kwak" userId="c9c4421d-8156-4f57-b7a8-64ee3c850e65" providerId="ADAL" clId="{D0C33839-7DC1-4571-96AD-C72E55F8DD33}" dt="2026-09-22T21:32:34.053" v="2" actId="478"/>
          <ac:spMkLst>
            <pc:docMk/>
            <pc:sldMk cId="0" sldId="256"/>
            <ac:spMk id="9" creationId="{00000000-0000-0000-0000-000000000000}"/>
          </ac:spMkLst>
        </pc:spChg>
        <pc:spChg chg="del">
          <ac:chgData name="Kate Kwak" userId="c9c4421d-8156-4f57-b7a8-64ee3c850e65" providerId="ADAL" clId="{D0C33839-7DC1-4571-96AD-C72E55F8DD33}" dt="2026-09-22T21:32:35.297" v="3" actId="478"/>
          <ac:spMkLst>
            <pc:docMk/>
            <pc:sldMk cId="0" sldId="256"/>
            <ac:spMk id="10" creationId="{00000000-0000-0000-0000-000000000000}"/>
          </ac:spMkLst>
        </pc:spChg>
      </pc:sldChg>
      <pc:sldChg chg="del">
        <pc:chgData name="Kate Kwak" userId="c9c4421d-8156-4f57-b7a8-64ee3c850e65" providerId="ADAL" clId="{D0C33839-7DC1-4571-96AD-C72E55F8DD33}" dt="2026-09-22T21:32:41.310" v="4" actId="2696"/>
        <pc:sldMkLst>
          <pc:docMk/>
          <pc:sldMk cId="0" sldId="257"/>
        </pc:sldMkLst>
      </pc:sldChg>
      <pc:sldChg chg="del">
        <pc:chgData name="Kate Kwak" userId="c9c4421d-8156-4f57-b7a8-64ee3c850e65" providerId="ADAL" clId="{D0C33839-7DC1-4571-96AD-C72E55F8DD33}" dt="2026-09-22T21:32:47.123" v="5" actId="2696"/>
        <pc:sldMkLst>
          <pc:docMk/>
          <pc:sldMk cId="0" sldId="275"/>
        </pc:sldMkLst>
      </pc:sldChg>
      <pc:sldChg chg="delSp mod">
        <pc:chgData name="Kate Kwak" userId="c9c4421d-8156-4f57-b7a8-64ee3c850e65" providerId="ADAL" clId="{D0C33839-7DC1-4571-96AD-C72E55F8DD33}" dt="2026-09-22T21:32:54.945" v="7" actId="478"/>
        <pc:sldMkLst>
          <pc:docMk/>
          <pc:sldMk cId="0" sldId="276"/>
        </pc:sldMkLst>
        <pc:spChg chg="del">
          <ac:chgData name="Kate Kwak" userId="c9c4421d-8156-4f57-b7a8-64ee3c850e65" providerId="ADAL" clId="{D0C33839-7DC1-4571-96AD-C72E55F8DD33}" dt="2026-09-22T21:32:54.945" v="7" actId="478"/>
          <ac:spMkLst>
            <pc:docMk/>
            <pc:sldMk cId="0" sldId="276"/>
            <ac:spMk id="4" creationId="{00000000-0000-0000-0000-000000000000}"/>
          </ac:spMkLst>
        </pc:spChg>
        <pc:spChg chg="del">
          <ac:chgData name="Kate Kwak" userId="c9c4421d-8156-4f57-b7a8-64ee3c850e65" providerId="ADAL" clId="{D0C33839-7DC1-4571-96AD-C72E55F8DD33}" dt="2026-09-22T21:32:49.696" v="6" actId="478"/>
          <ac:spMkLst>
            <pc:docMk/>
            <pc:sldMk cId="0" sldId="276"/>
            <ac:spMk id="5"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Recurring revenue ($M)</c:v>
                </c:pt>
              </c:strCache>
            </c:strRef>
          </c:tx>
          <c:spPr>
            <a:solidFill>
              <a:srgbClr val="1E9CE3"/>
            </a:solidFill>
            <a:effectLst/>
          </c:spPr>
          <c:invertIfNegative val="0"/>
          <c:dLbls>
            <c:numFmt formatCode="0.0" sourceLinked="0"/>
            <c:spPr>
              <a:noFill/>
              <a:ln>
                <a:noFill/>
              </a:ln>
              <a:effectLst/>
            </c:spPr>
            <c:txPr>
              <a:bodyPr/>
              <a:lstStyle/>
              <a:p>
                <a:pPr>
                  <a:defRPr sz="900" b="0" i="0" u="none" strike="noStrike">
                    <a:solidFill>
                      <a:srgbClr val="FFFFFF"/>
                    </a:solidFill>
                    <a:latin typeface="Helvetica Neue"/>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2017</c:v>
                </c:pt>
                <c:pt idx="1">
                  <c:v>2018</c:v>
                </c:pt>
                <c:pt idx="2">
                  <c:v>2019</c:v>
                </c:pt>
                <c:pt idx="3">
                  <c:v>2020</c:v>
                </c:pt>
                <c:pt idx="4">
                  <c:v>2021</c:v>
                </c:pt>
                <c:pt idx="5">
                  <c:v>2022</c:v>
                </c:pt>
                <c:pt idx="6">
                  <c:v>2023</c:v>
                </c:pt>
                <c:pt idx="7">
                  <c:v>2024</c:v>
                </c:pt>
                <c:pt idx="8">
                  <c:v>2025</c:v>
                </c:pt>
                <c:pt idx="9">
                  <c:v>2026</c:v>
                </c:pt>
              </c:strCache>
            </c:strRef>
          </c:cat>
          <c:val>
            <c:numRef>
              <c:f>Sheet1!$B$2:$B$11</c:f>
              <c:numCache>
                <c:formatCode>General</c:formatCode>
                <c:ptCount val="10"/>
                <c:pt idx="0">
                  <c:v>1.96</c:v>
                </c:pt>
                <c:pt idx="1">
                  <c:v>2.2290000000000001</c:v>
                </c:pt>
                <c:pt idx="2">
                  <c:v>2.722</c:v>
                </c:pt>
                <c:pt idx="3">
                  <c:v>2.944</c:v>
                </c:pt>
                <c:pt idx="4">
                  <c:v>3.1890000000000001</c:v>
                </c:pt>
                <c:pt idx="5">
                  <c:v>3.504</c:v>
                </c:pt>
                <c:pt idx="6">
                  <c:v>3.9510000000000001</c:v>
                </c:pt>
                <c:pt idx="7">
                  <c:v>4.3680000000000003</c:v>
                </c:pt>
                <c:pt idx="8">
                  <c:v>4.8</c:v>
                </c:pt>
                <c:pt idx="9">
                  <c:v>5.9160000000000004</c:v>
                </c:pt>
              </c:numCache>
            </c:numRef>
          </c:val>
          <c:extLst>
            <c:ext xmlns:c16="http://schemas.microsoft.com/office/drawing/2014/chart" uri="{C3380CC4-5D6E-409C-BE32-E72D297353CC}">
              <c16:uniqueId val="{00000000-4290-4097-AAEC-A3F1C832D635}"/>
            </c:ext>
          </c:extLst>
        </c:ser>
        <c:dLbls>
          <c:showLegendKey val="0"/>
          <c:showVal val="1"/>
          <c:showCatName val="0"/>
          <c:showSerName val="0"/>
          <c:showPercent val="0"/>
          <c:showBubbleSize val="0"/>
        </c:dLbls>
        <c:gapWidth val="38"/>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E8F0F7"/>
                </a:solidFill>
                <a:latin typeface="Helvetica Neue"/>
              </a:defRPr>
            </a:pPr>
            <a:endParaRPr lang="en-US"/>
          </a:p>
        </c:txPr>
        <c:crossAx val="2094734552"/>
        <c:crosses val="autoZero"/>
        <c:auto val="1"/>
        <c:lblAlgn val="ctr"/>
        <c:lblOffset val="100"/>
        <c:noMultiLvlLbl val="1"/>
      </c:catAx>
      <c:valAx>
        <c:axId val="2094734552"/>
        <c:scaling>
          <c:orientation val="minMax"/>
          <c:max val="6.2"/>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Recurring revenue</c:v>
                </c:pt>
              </c:strCache>
            </c:strRef>
          </c:tx>
          <c:spPr>
            <a:solidFill>
              <a:srgbClr val="1E9CE3"/>
            </a:solidFill>
            <a:effectLst/>
          </c:spPr>
          <c:invertIfNegative val="0"/>
          <c:cat>
            <c:strRef>
              <c:f>Sheet1!$A$2:$A$6</c:f>
              <c:strCache>
                <c:ptCount val="5"/>
                <c:pt idx="0">
                  <c:v>2022</c:v>
                </c:pt>
                <c:pt idx="1">
                  <c:v>2023</c:v>
                </c:pt>
                <c:pt idx="2">
                  <c:v>2024</c:v>
                </c:pt>
                <c:pt idx="3">
                  <c:v>2025</c:v>
                </c:pt>
                <c:pt idx="4">
                  <c:v>2026</c:v>
                </c:pt>
              </c:strCache>
            </c:strRef>
          </c:cat>
          <c:val>
            <c:numRef>
              <c:f>Sheet1!$B$2:$B$6</c:f>
              <c:numCache>
                <c:formatCode>General</c:formatCode>
                <c:ptCount val="5"/>
                <c:pt idx="0">
                  <c:v>3.504</c:v>
                </c:pt>
                <c:pt idx="1">
                  <c:v>3.9510000000000001</c:v>
                </c:pt>
                <c:pt idx="2">
                  <c:v>4.3680000000000003</c:v>
                </c:pt>
                <c:pt idx="3">
                  <c:v>4.8</c:v>
                </c:pt>
                <c:pt idx="4">
                  <c:v>5.9160000000000004</c:v>
                </c:pt>
              </c:numCache>
            </c:numRef>
          </c:val>
          <c:extLst>
            <c:ext xmlns:c16="http://schemas.microsoft.com/office/drawing/2014/chart" uri="{C3380CC4-5D6E-409C-BE32-E72D297353CC}">
              <c16:uniqueId val="{00000000-6916-4EE8-A6FD-0C9785F83D16}"/>
            </c:ext>
          </c:extLst>
        </c:ser>
        <c:ser>
          <c:idx val="1"/>
          <c:order val="1"/>
          <c:tx>
            <c:strRef>
              <c:f>Sheet1!$C$1</c:f>
              <c:strCache>
                <c:ptCount val="1"/>
                <c:pt idx="0">
                  <c:v>Hardware revenue</c:v>
                </c:pt>
              </c:strCache>
            </c:strRef>
          </c:tx>
          <c:spPr>
            <a:solidFill>
              <a:srgbClr val="086AAE"/>
            </a:solidFill>
            <a:effectLst/>
          </c:spPr>
          <c:invertIfNegative val="0"/>
          <c:cat>
            <c:strRef>
              <c:f>Sheet1!$A$2:$A$6</c:f>
              <c:strCache>
                <c:ptCount val="5"/>
                <c:pt idx="0">
                  <c:v>2022</c:v>
                </c:pt>
                <c:pt idx="1">
                  <c:v>2023</c:v>
                </c:pt>
                <c:pt idx="2">
                  <c:v>2024</c:v>
                </c:pt>
                <c:pt idx="3">
                  <c:v>2025</c:v>
                </c:pt>
                <c:pt idx="4">
                  <c:v>2026</c:v>
                </c:pt>
              </c:strCache>
            </c:strRef>
          </c:cat>
          <c:val>
            <c:numRef>
              <c:f>Sheet1!$C$2:$C$6</c:f>
              <c:numCache>
                <c:formatCode>General</c:formatCode>
                <c:ptCount val="5"/>
                <c:pt idx="0">
                  <c:v>0.86599999999999999</c:v>
                </c:pt>
                <c:pt idx="1">
                  <c:v>1.0980000000000001</c:v>
                </c:pt>
                <c:pt idx="2">
                  <c:v>1.1459999999999999</c:v>
                </c:pt>
                <c:pt idx="3">
                  <c:v>0.74199999999999999</c:v>
                </c:pt>
                <c:pt idx="4">
                  <c:v>0.58199999999999996</c:v>
                </c:pt>
              </c:numCache>
            </c:numRef>
          </c:val>
          <c:extLst>
            <c:ext xmlns:c16="http://schemas.microsoft.com/office/drawing/2014/chart" uri="{C3380CC4-5D6E-409C-BE32-E72D297353CC}">
              <c16:uniqueId val="{00000001-6916-4EE8-A6FD-0C9785F83D16}"/>
            </c:ext>
          </c:extLst>
        </c:ser>
        <c:dLbls>
          <c:showLegendKey val="0"/>
          <c:showVal val="0"/>
          <c:showCatName val="0"/>
          <c:showSerName val="0"/>
          <c:showPercent val="0"/>
          <c:showBubbleSize val="0"/>
        </c:dLbls>
        <c:gapWidth val="42"/>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E8F0F7"/>
                </a:solidFill>
                <a:latin typeface="Helvetica Neue"/>
              </a:defRPr>
            </a:pPr>
            <a:endParaRPr lang="en-US"/>
          </a:p>
        </c:txPr>
        <c:crossAx val="2094734552"/>
        <c:crosses val="autoZero"/>
        <c:auto val="1"/>
        <c:lblAlgn val="ctr"/>
        <c:lblOffset val="100"/>
        <c:noMultiLvlLbl val="1"/>
      </c:catAx>
      <c:valAx>
        <c:axId val="2094734552"/>
        <c:scaling>
          <c:orientation val="minMax"/>
        </c:scaling>
        <c:delete val="0"/>
        <c:axPos val="l"/>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E8F0F7"/>
                </a:solidFill>
                <a:latin typeface="Helvetica Neue"/>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9FB2C4"/>
              </a:solidFill>
              <a:latin typeface="Helvetica Neue"/>
              <a:cs typeface="Helvetica Neue"/>
            </a:defRPr>
          </a:pPr>
          <a:endParaRPr lang="en-US"/>
        </a:p>
      </c:txPr>
    </c:legend>
    <c:plotVisOnly val="1"/>
    <c:dispBlanksAs val="span"/>
    <c:showDLblsOverMax val="1"/>
  </c:chart>
  <c:spPr>
    <a:noFill/>
    <a:ln>
      <a:noFill/>
    </a:ln>
    <a:effectLst/>
  </c:sp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IRIQ_MASTER_LIGH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086AAE"/>
          </a:solidFill>
          <a:ln/>
        </p:spPr>
      </p:sp>
      <p:sp>
        <p:nvSpPr>
          <p:cNvPr id="3" name="Shape 1"/>
          <p:cNvSpPr/>
          <p:nvPr/>
        </p:nvSpPr>
        <p:spPr>
          <a:xfrm>
            <a:off x="0" y="6537960"/>
            <a:ext cx="12191695" cy="320040"/>
          </a:xfrm>
          <a:prstGeom prst="rect">
            <a:avLst/>
          </a:prstGeom>
          <a:solidFill>
            <a:srgbClr val="F2F6F9"/>
          </a:solidFill>
          <a:ln/>
        </p:spPr>
      </p:sp>
      <p:sp>
        <p:nvSpPr>
          <p:cNvPr id="4" name="Shape 2"/>
          <p:cNvSpPr/>
          <p:nvPr/>
        </p:nvSpPr>
        <p:spPr>
          <a:xfrm>
            <a:off x="0" y="6537960"/>
            <a:ext cx="12191695" cy="0"/>
          </a:xfrm>
          <a:prstGeom prst="line">
            <a:avLst/>
          </a:prstGeom>
          <a:noFill/>
          <a:ln w="12700">
            <a:solidFill>
              <a:srgbClr val="D4E2EC"/>
            </a:solidFill>
            <a:prstDash val="solid"/>
          </a:ln>
        </p:spPr>
      </p:sp>
      <p:sp>
        <p:nvSpPr>
          <p:cNvPr id="5" name="Text 3"/>
          <p:cNvSpPr/>
          <p:nvPr/>
        </p:nvSpPr>
        <p:spPr>
          <a:xfrm>
            <a:off x="548640" y="6537960"/>
            <a:ext cx="7315200" cy="320040"/>
          </a:xfrm>
          <a:prstGeom prst="rect">
            <a:avLst/>
          </a:prstGeom>
          <a:noFill/>
          <a:ln/>
        </p:spPr>
        <p:txBody>
          <a:bodyPr wrap="square" rtlCol="0" anchor="ctr"/>
          <a:lstStyle/>
          <a:p>
            <a:pPr marL="0" indent="0">
              <a:buNone/>
            </a:pPr>
            <a:r>
              <a:rPr lang="en-US" sz="900" dirty="0">
                <a:solidFill>
                  <a:srgbClr val="4A5A6A"/>
                </a:solidFill>
                <a:latin typeface="Helvetica Neue" pitchFamily="34" charset="0"/>
                <a:ea typeface="Helvetica Neue" pitchFamily="34" charset="-122"/>
                <a:cs typeface="Helvetica Neue" pitchFamily="34" charset="-120"/>
              </a:rPr>
              <a:t>AirIQ AGM Presentation 2026</a:t>
            </a:r>
            <a:endParaRPr lang="en-US" sz="900" dirty="0"/>
          </a:p>
        </p:txBody>
      </p:sp>
      <p:pic>
        <p:nvPicPr>
          <p:cNvPr id="6" name="Image 0" descr="/Users/aurora-host/Projects/AirIQ-Marketing OS/sub-agents/master-deck/assets/airiq-logo.png"/>
          <p:cNvPicPr>
            <a:picLocks noChangeAspect="1"/>
          </p:cNvPicPr>
          <p:nvPr/>
        </p:nvPicPr>
        <p:blipFill>
          <a:blip r:embed="rId2"/>
          <a:stretch>
            <a:fillRect/>
          </a:stretch>
        </p:blipFill>
        <p:spPr>
          <a:xfrm>
            <a:off x="10655277" y="365760"/>
            <a:ext cx="987778" cy="384048"/>
          </a:xfrm>
          <a:prstGeom prst="rect">
            <a:avLst/>
          </a:prstGeom>
        </p:spPr>
      </p:pic>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4A5A6A"/>
                </a:solidFill>
                <a:latin typeface="Helvetica Neue"/>
                <a:ea typeface="Helvetica Neue"/>
                <a:cs typeface="Helvetica Neue"/>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IRIQ_MASTER_LIGHT_BARE">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IRIQ_MASTER_DARK">
    <p:bg>
      <p:bgPr>
        <a:solidFill>
          <a:srgbClr val="0A1929"/>
        </a:solidFill>
        <a:effectLst/>
      </p:bgPr>
    </p:bg>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E9CE3"/>
          </a:solidFill>
          <a:ln/>
        </p:spPr>
      </p:sp>
      <p:sp>
        <p:nvSpPr>
          <p:cNvPr id="3" name="Shape 1"/>
          <p:cNvSpPr/>
          <p:nvPr/>
        </p:nvSpPr>
        <p:spPr>
          <a:xfrm>
            <a:off x="0" y="6537960"/>
            <a:ext cx="12191695" cy="320040"/>
          </a:xfrm>
          <a:prstGeom prst="rect">
            <a:avLst/>
          </a:prstGeom>
          <a:solidFill>
            <a:srgbClr val="122539"/>
          </a:solidFill>
          <a:ln/>
        </p:spPr>
      </p:sp>
      <p:sp>
        <p:nvSpPr>
          <p:cNvPr id="4" name="Shape 2"/>
          <p:cNvSpPr/>
          <p:nvPr/>
        </p:nvSpPr>
        <p:spPr>
          <a:xfrm>
            <a:off x="0" y="6537960"/>
            <a:ext cx="12191695" cy="0"/>
          </a:xfrm>
          <a:prstGeom prst="line">
            <a:avLst/>
          </a:prstGeom>
          <a:noFill/>
          <a:ln w="12700">
            <a:solidFill>
              <a:srgbClr val="2C4A66"/>
            </a:solidFill>
            <a:prstDash val="solid"/>
          </a:ln>
        </p:spPr>
      </p:sp>
      <p:sp>
        <p:nvSpPr>
          <p:cNvPr id="5" name="Text 3"/>
          <p:cNvSpPr/>
          <p:nvPr/>
        </p:nvSpPr>
        <p:spPr>
          <a:xfrm>
            <a:off x="548640" y="6537960"/>
            <a:ext cx="7315200" cy="320040"/>
          </a:xfrm>
          <a:prstGeom prst="rect">
            <a:avLst/>
          </a:prstGeom>
          <a:noFill/>
          <a:ln/>
        </p:spPr>
        <p:txBody>
          <a:bodyPr wrap="square" rtlCol="0" anchor="ctr"/>
          <a:lstStyle/>
          <a:p>
            <a:pPr marL="0" indent="0">
              <a:buNone/>
            </a:pPr>
            <a:r>
              <a:rPr lang="en-US" sz="900" dirty="0">
                <a:solidFill>
                  <a:srgbClr val="9FB2C4"/>
                </a:solidFill>
                <a:latin typeface="Helvetica Neue" pitchFamily="34" charset="0"/>
                <a:ea typeface="Helvetica Neue" pitchFamily="34" charset="-122"/>
                <a:cs typeface="Helvetica Neue" pitchFamily="34" charset="-120"/>
              </a:rPr>
              <a:t>AirIQ AGM Presentation 2026</a:t>
            </a:r>
            <a:endParaRPr lang="en-US" sz="900" dirty="0"/>
          </a:p>
        </p:txBody>
      </p:sp>
      <p:pic>
        <p:nvPicPr>
          <p:cNvPr id="6" name="Image 0" descr="/Users/aurora-host/Projects/AirIQ-Marketing OS/sub-agents/master-deck/assets/airiq-logo-white.png"/>
          <p:cNvPicPr>
            <a:picLocks noChangeAspect="1"/>
          </p:cNvPicPr>
          <p:nvPr/>
        </p:nvPicPr>
        <p:blipFill>
          <a:blip r:embed="rId2"/>
          <a:stretch>
            <a:fillRect/>
          </a:stretch>
        </p:blipFill>
        <p:spPr>
          <a:xfrm>
            <a:off x="10655277" y="365760"/>
            <a:ext cx="987778" cy="384048"/>
          </a:xfrm>
          <a:prstGeom prst="rect">
            <a:avLst/>
          </a:prstGeom>
        </p:spPr>
      </p:pic>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IRIQ_MASTER_DARK_BARE">
    <p:bg>
      <p:bgPr>
        <a:solidFill>
          <a:srgbClr val="0A1929"/>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4A5A6A"/>
                </a:solidFill>
                <a:latin typeface="Helvetica Neue"/>
                <a:ea typeface="Helvetica Neue"/>
                <a:cs typeface="Helvetica Neue"/>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6.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9"/>
        </a:solidFill>
        <a:effectLst/>
      </p:bgPr>
    </p:bg>
    <p:spTree>
      <p:nvGrpSpPr>
        <p:cNvPr id="1" name=""/>
        <p:cNvGrpSpPr/>
        <p:nvPr/>
      </p:nvGrpSpPr>
      <p:grpSpPr>
        <a:xfrm>
          <a:off x="0" y="0"/>
          <a:ext cx="0" cy="0"/>
          <a:chOff x="0" y="0"/>
          <a:chExt cx="0" cy="0"/>
        </a:xfrm>
      </p:grpSpPr>
      <p:pic>
        <p:nvPicPr>
          <p:cNvPr id="3" name="Image 0" descr="cover-fleet.jpg"/>
          <p:cNvPicPr>
            <a:picLocks noChangeAspect="1"/>
          </p:cNvPicPr>
          <p:nvPr/>
        </p:nvPicPr>
        <p:blipFill>
          <a:blip r:embed="rId2"/>
          <a:srcRect/>
          <a:stretch>
            <a:fillRect/>
          </a:stretch>
        </p:blipFill>
        <p:spPr>
          <a:xfrm>
            <a:off x="7071055" y="0"/>
            <a:ext cx="5120640" cy="6858000"/>
          </a:xfrm>
          <a:prstGeom prst="rect">
            <a:avLst/>
          </a:prstGeom>
        </p:spPr>
      </p:pic>
      <p:sp>
        <p:nvSpPr>
          <p:cNvPr id="4" name="Shape 1"/>
          <p:cNvSpPr/>
          <p:nvPr/>
        </p:nvSpPr>
        <p:spPr>
          <a:xfrm>
            <a:off x="6988759" y="0"/>
            <a:ext cx="82296" cy="6858000"/>
          </a:xfrm>
          <a:prstGeom prst="rect">
            <a:avLst/>
          </a:prstGeom>
          <a:solidFill>
            <a:srgbClr val="1E9CE3"/>
          </a:solidFill>
        </p:spPr>
        <p:txBody>
          <a:bodyPr/>
          <a:lstStyle/>
          <a:p>
            <a:endParaRPr lang="en-CA"/>
          </a:p>
        </p:txBody>
      </p:sp>
      <p:pic>
        <p:nvPicPr>
          <p:cNvPr id="5" name="Image 1" descr="airiq-logo-white.png"/>
          <p:cNvPicPr>
            <a:picLocks noChangeAspect="1"/>
          </p:cNvPicPr>
          <p:nvPr/>
        </p:nvPicPr>
        <p:blipFill>
          <a:blip r:embed="rId3"/>
          <a:stretch>
            <a:fillRect/>
          </a:stretch>
        </p:blipFill>
        <p:spPr>
          <a:xfrm>
            <a:off x="548640" y="658368"/>
            <a:ext cx="1693333" cy="658368"/>
          </a:xfrm>
          <a:prstGeom prst="rect">
            <a:avLst/>
          </a:prstGeom>
        </p:spPr>
      </p:pic>
      <p:sp>
        <p:nvSpPr>
          <p:cNvPr id="6" name="Text 2"/>
          <p:cNvSpPr/>
          <p:nvPr/>
        </p:nvSpPr>
        <p:spPr>
          <a:xfrm>
            <a:off x="548640" y="1847088"/>
            <a:ext cx="6126480" cy="292608"/>
          </a:xfrm>
          <a:prstGeom prst="rect">
            <a:avLst/>
          </a:prstGeom>
          <a:noFill/>
        </p:spPr>
        <p:txBody>
          <a:bodyPr wrap="square" lIns="0" tIns="0" rIns="0" bIns="0" rtlCol="0" anchor="ctr"/>
          <a:lstStyle/>
          <a:p>
            <a:pPr marL="0" indent="0">
              <a:buNone/>
            </a:pPr>
            <a:r>
              <a:rPr lang="en-US" sz="1300" b="1" kern="0" spc="300" dirty="0">
                <a:solidFill>
                  <a:srgbClr val="1E9CE3"/>
                </a:solidFill>
                <a:latin typeface="Helvetica Neue" pitchFamily="34" charset="0"/>
                <a:ea typeface="Helvetica Neue" pitchFamily="34" charset="-122"/>
                <a:cs typeface="Helvetica Neue" pitchFamily="34" charset="-120"/>
              </a:rPr>
              <a:t>SEPTEMBER 2026</a:t>
            </a:r>
            <a:endParaRPr lang="en-US" sz="1300" dirty="0"/>
          </a:p>
        </p:txBody>
      </p:sp>
      <p:sp>
        <p:nvSpPr>
          <p:cNvPr id="7" name="Text 3"/>
          <p:cNvSpPr/>
          <p:nvPr/>
        </p:nvSpPr>
        <p:spPr>
          <a:xfrm>
            <a:off x="548640" y="2176272"/>
            <a:ext cx="6126480" cy="1005840"/>
          </a:xfrm>
          <a:prstGeom prst="rect">
            <a:avLst/>
          </a:prstGeom>
          <a:noFill/>
        </p:spPr>
        <p:txBody>
          <a:bodyPr wrap="square" lIns="0" tIns="0" rIns="0" bIns="0" rtlCol="0" anchor="t">
            <a:normAutofit/>
          </a:bodyPr>
          <a:lstStyle/>
          <a:p>
            <a:pPr marL="0" indent="0">
              <a:lnSpc>
                <a:spcPct val="108000"/>
              </a:lnSpc>
              <a:buNone/>
            </a:pPr>
            <a:r>
              <a:rPr lang="en-US" sz="3000" b="1" dirty="0">
                <a:solidFill>
                  <a:srgbClr val="FFFFFF"/>
                </a:solidFill>
                <a:latin typeface="Helvetica Neue" pitchFamily="34" charset="0"/>
                <a:ea typeface="Helvetica Neue" pitchFamily="34" charset="-122"/>
                <a:cs typeface="Helvetica Neue" pitchFamily="34" charset="-120"/>
              </a:rPr>
              <a:t>Annual &amp; Special</a:t>
            </a:r>
            <a:endParaRPr lang="en-US" sz="3000" dirty="0"/>
          </a:p>
          <a:p>
            <a:pPr marL="0" indent="0">
              <a:lnSpc>
                <a:spcPct val="108000"/>
              </a:lnSpc>
              <a:buNone/>
            </a:pPr>
            <a:r>
              <a:rPr lang="en-US" sz="3000" b="1" dirty="0">
                <a:solidFill>
                  <a:srgbClr val="FFFFFF"/>
                </a:solidFill>
                <a:latin typeface="Helvetica Neue" pitchFamily="34" charset="0"/>
                <a:ea typeface="Helvetica Neue" pitchFamily="34" charset="-122"/>
                <a:cs typeface="Helvetica Neue" pitchFamily="34" charset="-120"/>
              </a:rPr>
              <a:t>Meeting of Shareholders</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0A1929"/>
                </a:solidFill>
                <a:latin typeface="Helvetica Neue" pitchFamily="34" charset="0"/>
                <a:ea typeface="Helvetica Neue" pitchFamily="34" charset="-122"/>
                <a:cs typeface="Helvetica Neue" pitchFamily="34" charset="-120"/>
              </a:rPr>
              <a:t>Disclaimer</a:t>
            </a:r>
            <a:endParaRPr lang="en-US" sz="3000" dirty="0"/>
          </a:p>
        </p:txBody>
      </p:sp>
      <p:sp>
        <p:nvSpPr>
          <p:cNvPr id="3" name="Shape 1"/>
          <p:cNvSpPr/>
          <p:nvPr/>
        </p:nvSpPr>
        <p:spPr>
          <a:xfrm>
            <a:off x="548640" y="1435608"/>
            <a:ext cx="822960" cy="64008"/>
          </a:xfrm>
          <a:prstGeom prst="roundRect">
            <a:avLst>
              <a:gd name="adj" fmla="val 50000"/>
            </a:avLst>
          </a:prstGeom>
          <a:solidFill>
            <a:srgbClr val="086AAE"/>
          </a:solidFill>
        </p:spPr>
        <p:txBody>
          <a:bodyPr/>
          <a:lstStyle/>
          <a:p>
            <a:endParaRPr lang="en-CA"/>
          </a:p>
        </p:txBody>
      </p:sp>
      <p:sp>
        <p:nvSpPr>
          <p:cNvPr id="4" name="Text 2"/>
          <p:cNvSpPr/>
          <p:nvPr/>
        </p:nvSpPr>
        <p:spPr>
          <a:xfrm>
            <a:off x="548640" y="1645920"/>
            <a:ext cx="9692640" cy="4480560"/>
          </a:xfrm>
          <a:prstGeom prst="rect">
            <a:avLst/>
          </a:prstGeom>
          <a:noFill/>
        </p:spPr>
        <p:txBody>
          <a:bodyPr wrap="square" lIns="0" tIns="0" rIns="0" bIns="0" rtlCol="0" anchor="t"/>
          <a:lstStyle/>
          <a:p>
            <a:pPr marL="0" indent="0">
              <a:lnSpc>
                <a:spcPct val="135000"/>
              </a:lnSpc>
              <a:spcAft>
                <a:spcPts val="1600"/>
              </a:spcAft>
              <a:buNone/>
            </a:pPr>
            <a:r>
              <a:rPr lang="en-US" sz="1400" dirty="0">
                <a:solidFill>
                  <a:srgbClr val="0A1929"/>
                </a:solidFill>
                <a:latin typeface="Helvetica Neue" pitchFamily="34" charset="0"/>
                <a:ea typeface="Helvetica Neue" pitchFamily="34" charset="-122"/>
                <a:cs typeface="Helvetica Neue" pitchFamily="34" charset="-120"/>
              </a:rPr>
              <a:t>This presentation contains historical and forward-looking statements. The forward-looking statements involve risks and uncertainties. Forward looking statements appearing in this presentation represent management's current estimates and these may change significantly as new information comes to hand.</a:t>
            </a:r>
            <a:endParaRPr lang="en-US" sz="1400" dirty="0"/>
          </a:p>
          <a:p>
            <a:pPr marL="0" indent="0">
              <a:lnSpc>
                <a:spcPct val="135000"/>
              </a:lnSpc>
              <a:spcAft>
                <a:spcPts val="1600"/>
              </a:spcAft>
              <a:buNone/>
            </a:pPr>
            <a:r>
              <a:rPr lang="en-US" sz="1400" dirty="0">
                <a:solidFill>
                  <a:srgbClr val="0A1929"/>
                </a:solidFill>
                <a:latin typeface="Helvetica Neue" pitchFamily="34" charset="0"/>
                <a:ea typeface="Helvetica Neue" pitchFamily="34" charset="-122"/>
                <a:cs typeface="Helvetica Neue" pitchFamily="34" charset="-120"/>
              </a:rPr>
              <a:t>The information contained in this presentation has been obtained by AirIQ Inc. from its own records and from other sources believed to be reliable, however no representation or warranty is made as to its accuracy or completeness. Reference should be made to the Company's most recent Annual Report filed with Canadian securities regulatory authorities (and available at www.sedarplus.ca) for a description of the major risk factors.</a:t>
            </a:r>
            <a:endParaRPr lang="en-US" sz="1400" dirty="0"/>
          </a:p>
        </p:txBody>
      </p:sp>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4A5A6A"/>
                </a:solidFill>
                <a:latin typeface="Helvetica Neue"/>
                <a:ea typeface="Helvetica Neue"/>
                <a:cs typeface="Helvetica Neue"/>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ANNUAL REPORT</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Highlights of Fiscal Year March 31, 2026</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Shape 3"/>
          <p:cNvSpPr/>
          <p:nvPr/>
        </p:nvSpPr>
        <p:spPr>
          <a:xfrm>
            <a:off x="548640" y="160020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6" name="Shape 4"/>
          <p:cNvSpPr/>
          <p:nvPr/>
        </p:nvSpPr>
        <p:spPr>
          <a:xfrm>
            <a:off x="822960" y="1837944"/>
            <a:ext cx="411480" cy="50292"/>
          </a:xfrm>
          <a:prstGeom prst="roundRect">
            <a:avLst>
              <a:gd name="adj" fmla="val 49091"/>
            </a:avLst>
          </a:prstGeom>
          <a:solidFill>
            <a:srgbClr val="1E9CE3"/>
          </a:solidFill>
        </p:spPr>
        <p:txBody>
          <a:bodyPr/>
          <a:lstStyle/>
          <a:p>
            <a:endParaRPr lang="en-CA"/>
          </a:p>
        </p:txBody>
      </p:sp>
      <p:sp>
        <p:nvSpPr>
          <p:cNvPr id="7" name="Text 5"/>
          <p:cNvSpPr/>
          <p:nvPr/>
        </p:nvSpPr>
        <p:spPr>
          <a:xfrm>
            <a:off x="822960" y="191109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RECURRING REVENUE</a:t>
            </a:r>
            <a:endParaRPr lang="en-US" sz="1100" dirty="0"/>
          </a:p>
        </p:txBody>
      </p:sp>
      <p:sp>
        <p:nvSpPr>
          <p:cNvPr id="8" name="Text 6"/>
          <p:cNvSpPr/>
          <p:nvPr/>
        </p:nvSpPr>
        <p:spPr>
          <a:xfrm>
            <a:off x="822960" y="236829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+23%</a:t>
            </a:r>
            <a:endParaRPr lang="en-US" sz="2400" dirty="0"/>
          </a:p>
        </p:txBody>
      </p:sp>
      <p:sp>
        <p:nvSpPr>
          <p:cNvPr id="9" name="Text 7"/>
          <p:cNvSpPr/>
          <p:nvPr/>
        </p:nvSpPr>
        <p:spPr>
          <a:xfrm>
            <a:off x="822960" y="299008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Increased to $5.9 million</a:t>
            </a:r>
            <a:endParaRPr lang="en-US" sz="1100" dirty="0"/>
          </a:p>
        </p:txBody>
      </p:sp>
      <p:sp>
        <p:nvSpPr>
          <p:cNvPr id="10" name="Shape 8"/>
          <p:cNvSpPr/>
          <p:nvPr/>
        </p:nvSpPr>
        <p:spPr>
          <a:xfrm>
            <a:off x="3402254" y="160020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11" name="Shape 9"/>
          <p:cNvSpPr/>
          <p:nvPr/>
        </p:nvSpPr>
        <p:spPr>
          <a:xfrm>
            <a:off x="3676574" y="1837944"/>
            <a:ext cx="411480" cy="50292"/>
          </a:xfrm>
          <a:prstGeom prst="roundRect">
            <a:avLst>
              <a:gd name="adj" fmla="val 49091"/>
            </a:avLst>
          </a:prstGeom>
          <a:solidFill>
            <a:srgbClr val="1E9CE3"/>
          </a:solidFill>
        </p:spPr>
        <p:txBody>
          <a:bodyPr/>
          <a:lstStyle/>
          <a:p>
            <a:endParaRPr lang="en-CA"/>
          </a:p>
        </p:txBody>
      </p:sp>
      <p:sp>
        <p:nvSpPr>
          <p:cNvPr id="12" name="Text 10"/>
          <p:cNvSpPr/>
          <p:nvPr/>
        </p:nvSpPr>
        <p:spPr>
          <a:xfrm>
            <a:off x="3676574" y="191109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TOTAL REVENUE</a:t>
            </a:r>
            <a:endParaRPr lang="en-US" sz="1100" dirty="0"/>
          </a:p>
        </p:txBody>
      </p:sp>
      <p:sp>
        <p:nvSpPr>
          <p:cNvPr id="13" name="Text 11"/>
          <p:cNvSpPr/>
          <p:nvPr/>
        </p:nvSpPr>
        <p:spPr>
          <a:xfrm>
            <a:off x="3676574" y="236829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+17%</a:t>
            </a:r>
            <a:endParaRPr lang="en-US" sz="2400" dirty="0"/>
          </a:p>
        </p:txBody>
      </p:sp>
      <p:sp>
        <p:nvSpPr>
          <p:cNvPr id="14" name="Text 12"/>
          <p:cNvSpPr/>
          <p:nvPr/>
        </p:nvSpPr>
        <p:spPr>
          <a:xfrm>
            <a:off x="3676574" y="299008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Increased to $6.5 million</a:t>
            </a:r>
            <a:endParaRPr lang="en-US" sz="1100" dirty="0"/>
          </a:p>
        </p:txBody>
      </p:sp>
      <p:sp>
        <p:nvSpPr>
          <p:cNvPr id="15" name="Shape 13"/>
          <p:cNvSpPr/>
          <p:nvPr/>
        </p:nvSpPr>
        <p:spPr>
          <a:xfrm>
            <a:off x="6255868" y="160020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16" name="Shape 14"/>
          <p:cNvSpPr/>
          <p:nvPr/>
        </p:nvSpPr>
        <p:spPr>
          <a:xfrm>
            <a:off x="6530188" y="1837944"/>
            <a:ext cx="411480" cy="50292"/>
          </a:xfrm>
          <a:prstGeom prst="roundRect">
            <a:avLst>
              <a:gd name="adj" fmla="val 49091"/>
            </a:avLst>
          </a:prstGeom>
          <a:solidFill>
            <a:srgbClr val="1E9CE3"/>
          </a:solidFill>
        </p:spPr>
        <p:txBody>
          <a:bodyPr/>
          <a:lstStyle/>
          <a:p>
            <a:endParaRPr lang="en-CA"/>
          </a:p>
        </p:txBody>
      </p:sp>
      <p:sp>
        <p:nvSpPr>
          <p:cNvPr id="17" name="Text 15"/>
          <p:cNvSpPr/>
          <p:nvPr/>
        </p:nvSpPr>
        <p:spPr>
          <a:xfrm>
            <a:off x="6530188" y="191109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GROSS PROFIT</a:t>
            </a:r>
            <a:endParaRPr lang="en-US" sz="1100" dirty="0"/>
          </a:p>
        </p:txBody>
      </p:sp>
      <p:sp>
        <p:nvSpPr>
          <p:cNvPr id="18" name="Text 16"/>
          <p:cNvSpPr/>
          <p:nvPr/>
        </p:nvSpPr>
        <p:spPr>
          <a:xfrm>
            <a:off x="6530188" y="236829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+14%</a:t>
            </a:r>
            <a:endParaRPr lang="en-US" sz="2400" dirty="0"/>
          </a:p>
        </p:txBody>
      </p:sp>
      <p:sp>
        <p:nvSpPr>
          <p:cNvPr id="19" name="Text 17"/>
          <p:cNvSpPr/>
          <p:nvPr/>
        </p:nvSpPr>
        <p:spPr>
          <a:xfrm>
            <a:off x="6530188" y="299008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Increased to $3.9 million</a:t>
            </a:r>
            <a:endParaRPr lang="en-US" sz="1100" dirty="0"/>
          </a:p>
        </p:txBody>
      </p:sp>
      <p:sp>
        <p:nvSpPr>
          <p:cNvPr id="20" name="Shape 18"/>
          <p:cNvSpPr/>
          <p:nvPr/>
        </p:nvSpPr>
        <p:spPr>
          <a:xfrm>
            <a:off x="9109481" y="160020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21" name="Shape 19"/>
          <p:cNvSpPr/>
          <p:nvPr/>
        </p:nvSpPr>
        <p:spPr>
          <a:xfrm>
            <a:off x="9383801" y="1837944"/>
            <a:ext cx="411480" cy="50292"/>
          </a:xfrm>
          <a:prstGeom prst="roundRect">
            <a:avLst>
              <a:gd name="adj" fmla="val 49091"/>
            </a:avLst>
          </a:prstGeom>
          <a:solidFill>
            <a:srgbClr val="1E9CE3"/>
          </a:solidFill>
        </p:spPr>
        <p:txBody>
          <a:bodyPr/>
          <a:lstStyle/>
          <a:p>
            <a:endParaRPr lang="en-CA"/>
          </a:p>
        </p:txBody>
      </p:sp>
      <p:sp>
        <p:nvSpPr>
          <p:cNvPr id="22" name="Text 20"/>
          <p:cNvSpPr/>
          <p:nvPr/>
        </p:nvSpPr>
        <p:spPr>
          <a:xfrm>
            <a:off x="9383801" y="191109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GROSS MARGIN</a:t>
            </a:r>
            <a:endParaRPr lang="en-US" sz="1100" dirty="0"/>
          </a:p>
        </p:txBody>
      </p:sp>
      <p:sp>
        <p:nvSpPr>
          <p:cNvPr id="23" name="Text 21"/>
          <p:cNvSpPr/>
          <p:nvPr/>
        </p:nvSpPr>
        <p:spPr>
          <a:xfrm>
            <a:off x="9383801" y="236829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60%</a:t>
            </a:r>
            <a:endParaRPr lang="en-US" sz="2400" dirty="0"/>
          </a:p>
        </p:txBody>
      </p:sp>
      <p:sp>
        <p:nvSpPr>
          <p:cNvPr id="24" name="Text 22"/>
          <p:cNvSpPr/>
          <p:nvPr/>
        </p:nvSpPr>
        <p:spPr>
          <a:xfrm>
            <a:off x="9383801" y="299008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On $6.5 million of total revenue</a:t>
            </a:r>
            <a:endParaRPr lang="en-US" sz="1100" dirty="0"/>
          </a:p>
        </p:txBody>
      </p:sp>
      <p:sp>
        <p:nvSpPr>
          <p:cNvPr id="25" name="Shape 23"/>
          <p:cNvSpPr/>
          <p:nvPr/>
        </p:nvSpPr>
        <p:spPr>
          <a:xfrm>
            <a:off x="548640" y="402336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26" name="Shape 24"/>
          <p:cNvSpPr/>
          <p:nvPr/>
        </p:nvSpPr>
        <p:spPr>
          <a:xfrm>
            <a:off x="822960" y="4261104"/>
            <a:ext cx="411480" cy="50292"/>
          </a:xfrm>
          <a:prstGeom prst="roundRect">
            <a:avLst>
              <a:gd name="adj" fmla="val 49091"/>
            </a:avLst>
          </a:prstGeom>
          <a:solidFill>
            <a:srgbClr val="1E9CE3"/>
          </a:solidFill>
        </p:spPr>
        <p:txBody>
          <a:bodyPr/>
          <a:lstStyle/>
          <a:p>
            <a:endParaRPr lang="en-CA"/>
          </a:p>
        </p:txBody>
      </p:sp>
      <p:sp>
        <p:nvSpPr>
          <p:cNvPr id="27" name="Text 25"/>
          <p:cNvSpPr/>
          <p:nvPr/>
        </p:nvSpPr>
        <p:spPr>
          <a:xfrm>
            <a:off x="822960" y="433425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CONSISTENT GROWTH</a:t>
            </a:r>
            <a:endParaRPr lang="en-US" sz="1100" dirty="0"/>
          </a:p>
        </p:txBody>
      </p:sp>
      <p:sp>
        <p:nvSpPr>
          <p:cNvPr id="28" name="Text 26"/>
          <p:cNvSpPr/>
          <p:nvPr/>
        </p:nvSpPr>
        <p:spPr>
          <a:xfrm>
            <a:off x="822960" y="479145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9 Years</a:t>
            </a:r>
            <a:endParaRPr lang="en-US" sz="2400" dirty="0"/>
          </a:p>
        </p:txBody>
      </p:sp>
      <p:sp>
        <p:nvSpPr>
          <p:cNvPr id="29" name="Text 27"/>
          <p:cNvSpPr/>
          <p:nvPr/>
        </p:nvSpPr>
        <p:spPr>
          <a:xfrm>
            <a:off x="822960" y="541324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Of consecutive recurring revenue growth</a:t>
            </a:r>
            <a:endParaRPr lang="en-US" sz="1100" dirty="0"/>
          </a:p>
        </p:txBody>
      </p:sp>
      <p:sp>
        <p:nvSpPr>
          <p:cNvPr id="30" name="Shape 28"/>
          <p:cNvSpPr/>
          <p:nvPr/>
        </p:nvSpPr>
        <p:spPr>
          <a:xfrm>
            <a:off x="3402254" y="402336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31" name="Shape 29"/>
          <p:cNvSpPr/>
          <p:nvPr/>
        </p:nvSpPr>
        <p:spPr>
          <a:xfrm>
            <a:off x="3676574" y="4261104"/>
            <a:ext cx="411480" cy="50292"/>
          </a:xfrm>
          <a:prstGeom prst="roundRect">
            <a:avLst>
              <a:gd name="adj" fmla="val 49091"/>
            </a:avLst>
          </a:prstGeom>
          <a:solidFill>
            <a:srgbClr val="1E9CE3"/>
          </a:solidFill>
        </p:spPr>
        <p:txBody>
          <a:bodyPr/>
          <a:lstStyle/>
          <a:p>
            <a:endParaRPr lang="en-CA"/>
          </a:p>
        </p:txBody>
      </p:sp>
      <p:sp>
        <p:nvSpPr>
          <p:cNvPr id="32" name="Text 30"/>
          <p:cNvSpPr/>
          <p:nvPr/>
        </p:nvSpPr>
        <p:spPr>
          <a:xfrm>
            <a:off x="3676574" y="433425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CONSISTENT PROFIT</a:t>
            </a:r>
            <a:endParaRPr lang="en-US" sz="1100" dirty="0"/>
          </a:p>
        </p:txBody>
      </p:sp>
      <p:sp>
        <p:nvSpPr>
          <p:cNvPr id="33" name="Text 31"/>
          <p:cNvSpPr/>
          <p:nvPr/>
        </p:nvSpPr>
        <p:spPr>
          <a:xfrm>
            <a:off x="3676574" y="479145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10+ Years</a:t>
            </a:r>
            <a:endParaRPr lang="en-US" sz="2400" dirty="0"/>
          </a:p>
        </p:txBody>
      </p:sp>
      <p:sp>
        <p:nvSpPr>
          <p:cNvPr id="34" name="Text 32"/>
          <p:cNvSpPr/>
          <p:nvPr/>
        </p:nvSpPr>
        <p:spPr>
          <a:xfrm>
            <a:off x="3676574" y="541324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Of positive operating profit</a:t>
            </a:r>
            <a:endParaRPr lang="en-US" sz="1100" dirty="0"/>
          </a:p>
        </p:txBody>
      </p:sp>
      <p:sp>
        <p:nvSpPr>
          <p:cNvPr id="35" name="Shape 33"/>
          <p:cNvSpPr/>
          <p:nvPr/>
        </p:nvSpPr>
        <p:spPr>
          <a:xfrm>
            <a:off x="6255868" y="402336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36" name="Shape 34"/>
          <p:cNvSpPr/>
          <p:nvPr/>
        </p:nvSpPr>
        <p:spPr>
          <a:xfrm>
            <a:off x="6530188" y="4261104"/>
            <a:ext cx="411480" cy="50292"/>
          </a:xfrm>
          <a:prstGeom prst="roundRect">
            <a:avLst>
              <a:gd name="adj" fmla="val 49091"/>
            </a:avLst>
          </a:prstGeom>
          <a:solidFill>
            <a:srgbClr val="1E9CE3"/>
          </a:solidFill>
        </p:spPr>
        <p:txBody>
          <a:bodyPr/>
          <a:lstStyle/>
          <a:p>
            <a:endParaRPr lang="en-CA"/>
          </a:p>
        </p:txBody>
      </p:sp>
      <p:sp>
        <p:nvSpPr>
          <p:cNvPr id="37" name="Text 35"/>
          <p:cNvSpPr/>
          <p:nvPr/>
        </p:nvSpPr>
        <p:spPr>
          <a:xfrm>
            <a:off x="6530188" y="433425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SHARE REPURCHASE</a:t>
            </a:r>
            <a:endParaRPr lang="en-US" sz="1100" dirty="0"/>
          </a:p>
        </p:txBody>
      </p:sp>
      <p:sp>
        <p:nvSpPr>
          <p:cNvPr id="38" name="Text 36"/>
          <p:cNvSpPr/>
          <p:nvPr/>
        </p:nvSpPr>
        <p:spPr>
          <a:xfrm>
            <a:off x="6530188" y="479145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561,500</a:t>
            </a:r>
            <a:endParaRPr lang="en-US" sz="2400" dirty="0"/>
          </a:p>
        </p:txBody>
      </p:sp>
      <p:sp>
        <p:nvSpPr>
          <p:cNvPr id="39" name="Text 37"/>
          <p:cNvSpPr/>
          <p:nvPr/>
        </p:nvSpPr>
        <p:spPr>
          <a:xfrm>
            <a:off x="6530188" y="541324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Shares repurchased for cancellation at $0.33 per share</a:t>
            </a:r>
            <a:endParaRPr lang="en-US" sz="1100" dirty="0"/>
          </a:p>
        </p:txBody>
      </p:sp>
      <p:sp>
        <p:nvSpPr>
          <p:cNvPr id="40" name="Shape 38"/>
          <p:cNvSpPr/>
          <p:nvPr/>
        </p:nvSpPr>
        <p:spPr>
          <a:xfrm>
            <a:off x="9109481" y="4023360"/>
            <a:ext cx="2533574" cy="2148840"/>
          </a:xfrm>
          <a:prstGeom prst="roundRect">
            <a:avLst>
              <a:gd name="adj" fmla="val 5532"/>
            </a:avLst>
          </a:prstGeom>
          <a:solidFill>
            <a:srgbClr val="122539"/>
          </a:solidFill>
          <a:ln w="12700">
            <a:solidFill>
              <a:srgbClr val="2C4A66"/>
            </a:solidFill>
            <a:prstDash val="solid"/>
          </a:ln>
        </p:spPr>
        <p:txBody>
          <a:bodyPr/>
          <a:lstStyle/>
          <a:p>
            <a:endParaRPr lang="en-CA"/>
          </a:p>
        </p:txBody>
      </p:sp>
      <p:sp>
        <p:nvSpPr>
          <p:cNvPr id="41" name="Shape 39"/>
          <p:cNvSpPr/>
          <p:nvPr/>
        </p:nvSpPr>
        <p:spPr>
          <a:xfrm>
            <a:off x="9383801" y="4261104"/>
            <a:ext cx="411480" cy="50292"/>
          </a:xfrm>
          <a:prstGeom prst="roundRect">
            <a:avLst>
              <a:gd name="adj" fmla="val 49091"/>
            </a:avLst>
          </a:prstGeom>
          <a:solidFill>
            <a:srgbClr val="1E9CE3"/>
          </a:solidFill>
        </p:spPr>
        <p:txBody>
          <a:bodyPr/>
          <a:lstStyle/>
          <a:p>
            <a:endParaRPr lang="en-CA"/>
          </a:p>
        </p:txBody>
      </p:sp>
      <p:sp>
        <p:nvSpPr>
          <p:cNvPr id="42" name="Text 40"/>
          <p:cNvSpPr/>
          <p:nvPr/>
        </p:nvSpPr>
        <p:spPr>
          <a:xfrm>
            <a:off x="9383801" y="4334256"/>
            <a:ext cx="1984934" cy="457200"/>
          </a:xfrm>
          <a:prstGeom prst="rect">
            <a:avLst/>
          </a:prstGeom>
          <a:noFill/>
        </p:spPr>
        <p:txBody>
          <a:bodyPr wrap="square" lIns="0" tIns="0" rIns="0" bIns="0" rtlCol="0" anchor="b"/>
          <a:lstStyle/>
          <a:p>
            <a:pPr marL="0" indent="0">
              <a:lnSpc>
                <a:spcPct val="105000"/>
              </a:lnSpc>
              <a:buNone/>
            </a:pPr>
            <a:r>
              <a:rPr lang="en-US" sz="1100" b="1" kern="0" spc="100" dirty="0">
                <a:solidFill>
                  <a:srgbClr val="9FB2C4"/>
                </a:solidFill>
                <a:latin typeface="Helvetica Neue" pitchFamily="34" charset="0"/>
                <a:ea typeface="Helvetica Neue" pitchFamily="34" charset="-122"/>
                <a:cs typeface="Helvetica Neue" pitchFamily="34" charset="-120"/>
              </a:rPr>
              <a:t>ACQUISITION</a:t>
            </a:r>
            <a:endParaRPr lang="en-US" sz="1100" dirty="0"/>
          </a:p>
        </p:txBody>
      </p:sp>
      <p:sp>
        <p:nvSpPr>
          <p:cNvPr id="43" name="Text 41"/>
          <p:cNvSpPr/>
          <p:nvPr/>
        </p:nvSpPr>
        <p:spPr>
          <a:xfrm>
            <a:off x="9383801" y="4791456"/>
            <a:ext cx="1984934" cy="603504"/>
          </a:xfrm>
          <a:prstGeom prst="rect">
            <a:avLst/>
          </a:prstGeom>
          <a:noFill/>
        </p:spPr>
        <p:txBody>
          <a:bodyPr wrap="square" lIns="0" tIns="0" rIns="0" bIns="0" rtlCol="0" anchor="ctr"/>
          <a:lstStyle/>
          <a:p>
            <a:pPr marL="0" indent="0">
              <a:buNone/>
            </a:pPr>
            <a:r>
              <a:rPr lang="en-US" sz="2400" b="1" dirty="0">
                <a:solidFill>
                  <a:srgbClr val="1E9CE3"/>
                </a:solidFill>
                <a:latin typeface="Helvetica Neue" pitchFamily="34" charset="0"/>
                <a:ea typeface="Helvetica Neue" pitchFamily="34" charset="-122"/>
                <a:cs typeface="Helvetica Neue" pitchFamily="34" charset="-120"/>
              </a:rPr>
              <a:t>Oct 2025</a:t>
            </a:r>
            <a:endParaRPr lang="en-US" sz="2400" dirty="0"/>
          </a:p>
        </p:txBody>
      </p:sp>
      <p:sp>
        <p:nvSpPr>
          <p:cNvPr id="44" name="Text 42"/>
          <p:cNvSpPr/>
          <p:nvPr/>
        </p:nvSpPr>
        <p:spPr>
          <a:xfrm>
            <a:off x="9383801" y="5413248"/>
            <a:ext cx="1984934" cy="594360"/>
          </a:xfrm>
          <a:prstGeom prst="rect">
            <a:avLst/>
          </a:prstGeom>
          <a:noFill/>
        </p:spPr>
        <p:txBody>
          <a:bodyPr wrap="square" lIns="0" tIns="0" rIns="0" bIns="0" rtlCol="0" anchor="t"/>
          <a:lstStyle/>
          <a:p>
            <a:pPr marL="0" indent="0">
              <a:lnSpc>
                <a:spcPct val="115000"/>
              </a:lnSpc>
              <a:buNone/>
            </a:pPr>
            <a:r>
              <a:rPr lang="en-US" sz="1100" dirty="0">
                <a:solidFill>
                  <a:srgbClr val="E8F0F7"/>
                </a:solidFill>
                <a:latin typeface="Helvetica Neue" pitchFamily="34" charset="0"/>
                <a:ea typeface="Helvetica Neue" pitchFamily="34" charset="-122"/>
                <a:cs typeface="Helvetica Neue" pitchFamily="34" charset="-120"/>
              </a:rPr>
              <a:t>Expanded the video telematics portfolio and recurring revenue</a:t>
            </a:r>
            <a:endParaRPr lang="en-US" sz="1100" dirty="0"/>
          </a:p>
        </p:txBody>
      </p:sp>
      <p:sp>
        <p:nvSpPr>
          <p:cNvPr id="45" name="Text 43"/>
          <p:cNvSpPr/>
          <p:nvPr/>
        </p:nvSpPr>
        <p:spPr>
          <a:xfrm>
            <a:off x="548640" y="6245352"/>
            <a:ext cx="11064240" cy="256032"/>
          </a:xfrm>
          <a:prstGeom prst="rect">
            <a:avLst/>
          </a:prstGeom>
          <a:noFill/>
        </p:spPr>
        <p:txBody>
          <a:bodyPr wrap="square" lIns="0" tIns="0" rIns="0" bIns="0" rtlCol="0" anchor="ctr"/>
          <a:lstStyle/>
          <a:p>
            <a:pPr marL="0" indent="0">
              <a:buNone/>
            </a:pPr>
            <a:r>
              <a:rPr lang="en-US" sz="900" i="1" dirty="0">
                <a:solidFill>
                  <a:srgbClr val="9FB2C4"/>
                </a:solidFill>
                <a:latin typeface="Helvetica Neue" pitchFamily="34" charset="0"/>
                <a:ea typeface="Helvetica Neue" pitchFamily="34" charset="-122"/>
                <a:cs typeface="Helvetica Neue" pitchFamily="34" charset="-120"/>
              </a:rPr>
              <a:t>Fiscal 2026 results for the year ended March 31, 2026. All amounts in CAD.</a:t>
            </a:r>
            <a:endParaRPr lang="en-US" sz="900" dirty="0"/>
          </a:p>
        </p:txBody>
      </p:sp>
      <p:sp>
        <p:nvSpPr>
          <p:cNvPr id="46"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CAPITAL STRUCTURE</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Market Capitalization</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Text 3"/>
          <p:cNvSpPr/>
          <p:nvPr/>
        </p:nvSpPr>
        <p:spPr>
          <a:xfrm>
            <a:off x="548640" y="160020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Symbol (TSXV)</a:t>
            </a:r>
            <a:endParaRPr lang="en-US" sz="1400" dirty="0"/>
          </a:p>
        </p:txBody>
      </p:sp>
      <p:sp>
        <p:nvSpPr>
          <p:cNvPr id="6" name="Text 4"/>
          <p:cNvSpPr/>
          <p:nvPr/>
        </p:nvSpPr>
        <p:spPr>
          <a:xfrm>
            <a:off x="7427177" y="1600200"/>
            <a:ext cx="4215878" cy="487680"/>
          </a:xfrm>
          <a:prstGeom prst="rect">
            <a:avLst/>
          </a:prstGeom>
          <a:noFill/>
        </p:spPr>
        <p:txBody>
          <a:bodyPr wrap="square" lIns="0" tIns="0" rIns="0" bIns="0" rtlCol="0" anchor="ctr"/>
          <a:lstStyle/>
          <a:p>
            <a:pPr marL="0" indent="0" algn="r">
              <a:buNone/>
            </a:pPr>
            <a:r>
              <a:rPr lang="en-US" sz="1700" dirty="0">
                <a:solidFill>
                  <a:srgbClr val="FFFFFF"/>
                </a:solidFill>
                <a:latin typeface="Helvetica Neue" pitchFamily="34" charset="0"/>
                <a:ea typeface="Helvetica Neue" pitchFamily="34" charset="-122"/>
                <a:cs typeface="Helvetica Neue" pitchFamily="34" charset="-120"/>
              </a:rPr>
              <a:t>IQ</a:t>
            </a:r>
            <a:endParaRPr lang="en-US" sz="1700" dirty="0"/>
          </a:p>
        </p:txBody>
      </p:sp>
      <p:sp>
        <p:nvSpPr>
          <p:cNvPr id="7" name="Shape 5"/>
          <p:cNvSpPr/>
          <p:nvPr/>
        </p:nvSpPr>
        <p:spPr>
          <a:xfrm>
            <a:off x="548640" y="2087880"/>
            <a:ext cx="11094415" cy="9144"/>
          </a:xfrm>
          <a:prstGeom prst="rect">
            <a:avLst/>
          </a:prstGeom>
          <a:solidFill>
            <a:srgbClr val="2C4A66"/>
          </a:solidFill>
        </p:spPr>
        <p:txBody>
          <a:bodyPr/>
          <a:lstStyle/>
          <a:p>
            <a:endParaRPr lang="en-CA"/>
          </a:p>
        </p:txBody>
      </p:sp>
      <p:sp>
        <p:nvSpPr>
          <p:cNvPr id="8" name="Text 6"/>
          <p:cNvSpPr/>
          <p:nvPr/>
        </p:nvSpPr>
        <p:spPr>
          <a:xfrm>
            <a:off x="548640" y="208788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Closing Share Price September 21, 2026</a:t>
            </a:r>
            <a:endParaRPr lang="en-US" sz="1400" dirty="0"/>
          </a:p>
        </p:txBody>
      </p:sp>
      <p:sp>
        <p:nvSpPr>
          <p:cNvPr id="9" name="Text 7"/>
          <p:cNvSpPr/>
          <p:nvPr/>
        </p:nvSpPr>
        <p:spPr>
          <a:xfrm>
            <a:off x="7427177" y="2087880"/>
            <a:ext cx="4215878" cy="487680"/>
          </a:xfrm>
          <a:prstGeom prst="rect">
            <a:avLst/>
          </a:prstGeom>
          <a:noFill/>
        </p:spPr>
        <p:txBody>
          <a:bodyPr wrap="square" lIns="0" tIns="0" rIns="0" bIns="0" rtlCol="0" anchor="ctr"/>
          <a:lstStyle/>
          <a:p>
            <a:pPr marL="0" indent="0" algn="r">
              <a:buNone/>
            </a:pPr>
            <a:r>
              <a:rPr lang="en-US" sz="1700" dirty="0">
                <a:solidFill>
                  <a:srgbClr val="FFFFFF"/>
                </a:solidFill>
                <a:latin typeface="Helvetica Neue" pitchFamily="34" charset="0"/>
                <a:ea typeface="Helvetica Neue" pitchFamily="34" charset="-122"/>
                <a:cs typeface="Helvetica Neue" pitchFamily="34" charset="-120"/>
              </a:rPr>
              <a:t>$0.45</a:t>
            </a:r>
            <a:endParaRPr lang="en-US" sz="1700" dirty="0"/>
          </a:p>
        </p:txBody>
      </p:sp>
      <p:sp>
        <p:nvSpPr>
          <p:cNvPr id="10" name="Shape 8"/>
          <p:cNvSpPr/>
          <p:nvPr/>
        </p:nvSpPr>
        <p:spPr>
          <a:xfrm>
            <a:off x="548640" y="2575560"/>
            <a:ext cx="11094415" cy="9144"/>
          </a:xfrm>
          <a:prstGeom prst="rect">
            <a:avLst/>
          </a:prstGeom>
          <a:solidFill>
            <a:srgbClr val="2C4A66"/>
          </a:solidFill>
        </p:spPr>
        <p:txBody>
          <a:bodyPr/>
          <a:lstStyle/>
          <a:p>
            <a:endParaRPr lang="en-CA"/>
          </a:p>
        </p:txBody>
      </p:sp>
      <p:sp>
        <p:nvSpPr>
          <p:cNvPr id="11" name="Text 9"/>
          <p:cNvSpPr/>
          <p:nvPr/>
        </p:nvSpPr>
        <p:spPr>
          <a:xfrm>
            <a:off x="548640" y="257556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Warrants as of June 30, 2026</a:t>
            </a:r>
            <a:endParaRPr lang="en-US" sz="1400" dirty="0"/>
          </a:p>
        </p:txBody>
      </p:sp>
      <p:sp>
        <p:nvSpPr>
          <p:cNvPr id="12" name="Text 10"/>
          <p:cNvSpPr/>
          <p:nvPr/>
        </p:nvSpPr>
        <p:spPr>
          <a:xfrm>
            <a:off x="7427177" y="2575560"/>
            <a:ext cx="4215878" cy="487680"/>
          </a:xfrm>
          <a:prstGeom prst="rect">
            <a:avLst/>
          </a:prstGeom>
          <a:noFill/>
        </p:spPr>
        <p:txBody>
          <a:bodyPr wrap="square" lIns="0" tIns="0" rIns="0" bIns="0" rtlCol="0" anchor="ctr"/>
          <a:lstStyle/>
          <a:p>
            <a:pPr marL="0" indent="0" algn="r">
              <a:buNone/>
            </a:pPr>
            <a:r>
              <a:rPr lang="en-US" sz="1700" dirty="0">
                <a:solidFill>
                  <a:srgbClr val="FFFFFF"/>
                </a:solidFill>
                <a:latin typeface="Helvetica Neue" pitchFamily="34" charset="0"/>
                <a:ea typeface="Helvetica Neue" pitchFamily="34" charset="-122"/>
                <a:cs typeface="Helvetica Neue" pitchFamily="34" charset="-120"/>
              </a:rPr>
              <a:t>NIL</a:t>
            </a:r>
            <a:endParaRPr lang="en-US" sz="1700" dirty="0"/>
          </a:p>
        </p:txBody>
      </p:sp>
      <p:sp>
        <p:nvSpPr>
          <p:cNvPr id="13" name="Shape 11"/>
          <p:cNvSpPr/>
          <p:nvPr/>
        </p:nvSpPr>
        <p:spPr>
          <a:xfrm>
            <a:off x="548640" y="3063240"/>
            <a:ext cx="11094415" cy="9144"/>
          </a:xfrm>
          <a:prstGeom prst="rect">
            <a:avLst/>
          </a:prstGeom>
          <a:solidFill>
            <a:srgbClr val="2C4A66"/>
          </a:solidFill>
        </p:spPr>
        <p:txBody>
          <a:bodyPr/>
          <a:lstStyle/>
          <a:p>
            <a:endParaRPr lang="en-CA"/>
          </a:p>
        </p:txBody>
      </p:sp>
      <p:sp>
        <p:nvSpPr>
          <p:cNvPr id="14" name="Text 12"/>
          <p:cNvSpPr/>
          <p:nvPr/>
        </p:nvSpPr>
        <p:spPr>
          <a:xfrm>
            <a:off x="548640" y="306324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Shares Issued and Outstanding as of June 30, 2026</a:t>
            </a:r>
            <a:endParaRPr lang="en-US" sz="1400" dirty="0"/>
          </a:p>
        </p:txBody>
      </p:sp>
      <p:sp>
        <p:nvSpPr>
          <p:cNvPr id="15" name="Text 13"/>
          <p:cNvSpPr/>
          <p:nvPr/>
        </p:nvSpPr>
        <p:spPr>
          <a:xfrm>
            <a:off x="7427177" y="3063240"/>
            <a:ext cx="4215878" cy="487680"/>
          </a:xfrm>
          <a:prstGeom prst="rect">
            <a:avLst/>
          </a:prstGeom>
          <a:noFill/>
        </p:spPr>
        <p:txBody>
          <a:bodyPr wrap="square" lIns="0" tIns="0" rIns="0" bIns="0" rtlCol="0" anchor="ctr"/>
          <a:lstStyle/>
          <a:p>
            <a:pPr marL="0" indent="0" algn="r">
              <a:buNone/>
            </a:pPr>
            <a:r>
              <a:rPr lang="en-US" sz="1700" dirty="0">
                <a:solidFill>
                  <a:srgbClr val="FFFFFF"/>
                </a:solidFill>
                <a:latin typeface="Helvetica Neue" pitchFamily="34" charset="0"/>
                <a:ea typeface="Helvetica Neue" pitchFamily="34" charset="-122"/>
                <a:cs typeface="Helvetica Neue" pitchFamily="34" charset="-120"/>
              </a:rPr>
              <a:t>29.5</a:t>
            </a:r>
            <a:r>
              <a:rPr lang="en-US" sz="1000" dirty="0">
                <a:solidFill>
                  <a:srgbClr val="FFFFFF"/>
                </a:solidFill>
                <a:latin typeface="Helvetica Neue" pitchFamily="34" charset="0"/>
                <a:ea typeface="Helvetica Neue" pitchFamily="34" charset="-122"/>
                <a:cs typeface="Helvetica Neue" pitchFamily="34" charset="-120"/>
              </a:rPr>
              <a:t> Million</a:t>
            </a:r>
            <a:endParaRPr lang="en-US" sz="1700" dirty="0"/>
          </a:p>
        </p:txBody>
      </p:sp>
      <p:sp>
        <p:nvSpPr>
          <p:cNvPr id="16" name="Shape 14"/>
          <p:cNvSpPr/>
          <p:nvPr/>
        </p:nvSpPr>
        <p:spPr>
          <a:xfrm>
            <a:off x="548640" y="3550920"/>
            <a:ext cx="11094415" cy="9144"/>
          </a:xfrm>
          <a:prstGeom prst="rect">
            <a:avLst/>
          </a:prstGeom>
          <a:solidFill>
            <a:srgbClr val="2C4A66"/>
          </a:solidFill>
        </p:spPr>
        <p:txBody>
          <a:bodyPr/>
          <a:lstStyle/>
          <a:p>
            <a:endParaRPr lang="en-CA"/>
          </a:p>
        </p:txBody>
      </p:sp>
      <p:sp>
        <p:nvSpPr>
          <p:cNvPr id="17" name="Text 15"/>
          <p:cNvSpPr/>
          <p:nvPr/>
        </p:nvSpPr>
        <p:spPr>
          <a:xfrm>
            <a:off x="548640" y="355092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Fully Diluted Shares O/S as of June 30, 2026</a:t>
            </a:r>
            <a:endParaRPr lang="en-US" sz="1400" dirty="0"/>
          </a:p>
        </p:txBody>
      </p:sp>
      <p:sp>
        <p:nvSpPr>
          <p:cNvPr id="18" name="Text 16"/>
          <p:cNvSpPr/>
          <p:nvPr/>
        </p:nvSpPr>
        <p:spPr>
          <a:xfrm>
            <a:off x="7427177" y="3550920"/>
            <a:ext cx="4215878" cy="487680"/>
          </a:xfrm>
          <a:prstGeom prst="rect">
            <a:avLst/>
          </a:prstGeom>
          <a:noFill/>
        </p:spPr>
        <p:txBody>
          <a:bodyPr wrap="square" lIns="0" tIns="0" rIns="0" bIns="0" rtlCol="0" anchor="ctr"/>
          <a:lstStyle/>
          <a:p>
            <a:pPr marL="0" indent="0" algn="r">
              <a:buNone/>
            </a:pPr>
            <a:r>
              <a:rPr lang="en-US" sz="1700" dirty="0">
                <a:solidFill>
                  <a:srgbClr val="FFFFFF"/>
                </a:solidFill>
                <a:latin typeface="Helvetica Neue" pitchFamily="34" charset="0"/>
                <a:ea typeface="Helvetica Neue" pitchFamily="34" charset="-122"/>
                <a:cs typeface="Helvetica Neue" pitchFamily="34" charset="-120"/>
              </a:rPr>
              <a:t>30.3</a:t>
            </a:r>
            <a:r>
              <a:rPr lang="en-US" sz="1000" dirty="0">
                <a:solidFill>
                  <a:srgbClr val="FFFFFF"/>
                </a:solidFill>
                <a:latin typeface="Helvetica Neue" pitchFamily="34" charset="0"/>
                <a:ea typeface="Helvetica Neue" pitchFamily="34" charset="-122"/>
                <a:cs typeface="Helvetica Neue" pitchFamily="34" charset="-120"/>
              </a:rPr>
              <a:t> Million</a:t>
            </a:r>
            <a:endParaRPr lang="en-US" sz="1700" dirty="0"/>
          </a:p>
        </p:txBody>
      </p:sp>
      <p:sp>
        <p:nvSpPr>
          <p:cNvPr id="19" name="Shape 17"/>
          <p:cNvSpPr/>
          <p:nvPr/>
        </p:nvSpPr>
        <p:spPr>
          <a:xfrm>
            <a:off x="548640" y="4038600"/>
            <a:ext cx="11094415" cy="9144"/>
          </a:xfrm>
          <a:prstGeom prst="rect">
            <a:avLst/>
          </a:prstGeom>
          <a:solidFill>
            <a:srgbClr val="2C4A66"/>
          </a:solidFill>
        </p:spPr>
        <p:txBody>
          <a:bodyPr/>
          <a:lstStyle/>
          <a:p>
            <a:endParaRPr lang="en-CA"/>
          </a:p>
        </p:txBody>
      </p:sp>
      <p:sp>
        <p:nvSpPr>
          <p:cNvPr id="20" name="Text 18"/>
          <p:cNvSpPr/>
          <p:nvPr/>
        </p:nvSpPr>
        <p:spPr>
          <a:xfrm>
            <a:off x="548640" y="403860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Options as of June 30, 2026</a:t>
            </a:r>
            <a:endParaRPr lang="en-US" sz="1400" dirty="0"/>
          </a:p>
        </p:txBody>
      </p:sp>
      <p:sp>
        <p:nvSpPr>
          <p:cNvPr id="21" name="Text 19"/>
          <p:cNvSpPr/>
          <p:nvPr/>
        </p:nvSpPr>
        <p:spPr>
          <a:xfrm>
            <a:off x="7427177" y="4038600"/>
            <a:ext cx="4215878" cy="487680"/>
          </a:xfrm>
          <a:prstGeom prst="rect">
            <a:avLst/>
          </a:prstGeom>
          <a:noFill/>
        </p:spPr>
        <p:txBody>
          <a:bodyPr wrap="square" lIns="0" tIns="0" rIns="0" bIns="0" rtlCol="0" anchor="ctr"/>
          <a:lstStyle/>
          <a:p>
            <a:pPr marL="0" indent="0" algn="r">
              <a:buNone/>
            </a:pPr>
            <a:r>
              <a:rPr lang="en-US" sz="1700" dirty="0">
                <a:solidFill>
                  <a:srgbClr val="FFFFFF"/>
                </a:solidFill>
                <a:latin typeface="Helvetica Neue" pitchFamily="34" charset="0"/>
                <a:ea typeface="Helvetica Neue" pitchFamily="34" charset="-122"/>
                <a:cs typeface="Helvetica Neue" pitchFamily="34" charset="-120"/>
              </a:rPr>
              <a:t>1.8</a:t>
            </a:r>
            <a:r>
              <a:rPr lang="en-US" sz="1000" dirty="0">
                <a:solidFill>
                  <a:srgbClr val="FFFFFF"/>
                </a:solidFill>
                <a:latin typeface="Helvetica Neue" pitchFamily="34" charset="0"/>
                <a:ea typeface="Helvetica Neue" pitchFamily="34" charset="-122"/>
                <a:cs typeface="Helvetica Neue" pitchFamily="34" charset="-120"/>
              </a:rPr>
              <a:t> Million</a:t>
            </a:r>
            <a:endParaRPr lang="en-US" sz="1700" dirty="0"/>
          </a:p>
        </p:txBody>
      </p:sp>
      <p:sp>
        <p:nvSpPr>
          <p:cNvPr id="22" name="Shape 20"/>
          <p:cNvSpPr/>
          <p:nvPr/>
        </p:nvSpPr>
        <p:spPr>
          <a:xfrm>
            <a:off x="548640" y="4526280"/>
            <a:ext cx="11094415" cy="9144"/>
          </a:xfrm>
          <a:prstGeom prst="rect">
            <a:avLst/>
          </a:prstGeom>
          <a:solidFill>
            <a:srgbClr val="2C4A66"/>
          </a:solidFill>
        </p:spPr>
        <p:txBody>
          <a:bodyPr/>
          <a:lstStyle/>
          <a:p>
            <a:endParaRPr lang="en-CA"/>
          </a:p>
        </p:txBody>
      </p:sp>
      <p:sp>
        <p:nvSpPr>
          <p:cNvPr id="23" name="Text 21"/>
          <p:cNvSpPr/>
          <p:nvPr/>
        </p:nvSpPr>
        <p:spPr>
          <a:xfrm>
            <a:off x="548640" y="452628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Market Capitalization as of September 21, 2026</a:t>
            </a:r>
            <a:endParaRPr lang="en-US" sz="1400" dirty="0"/>
          </a:p>
        </p:txBody>
      </p:sp>
      <p:sp>
        <p:nvSpPr>
          <p:cNvPr id="24" name="Text 22"/>
          <p:cNvSpPr/>
          <p:nvPr/>
        </p:nvSpPr>
        <p:spPr>
          <a:xfrm>
            <a:off x="7427177" y="4526280"/>
            <a:ext cx="4215878" cy="487680"/>
          </a:xfrm>
          <a:prstGeom prst="rect">
            <a:avLst/>
          </a:prstGeom>
          <a:noFill/>
        </p:spPr>
        <p:txBody>
          <a:bodyPr wrap="square" lIns="0" tIns="0" rIns="0" bIns="0" rtlCol="0" anchor="ctr"/>
          <a:lstStyle/>
          <a:p>
            <a:pPr marL="0" indent="0" algn="r">
              <a:buNone/>
            </a:pPr>
            <a:r>
              <a:rPr lang="en-US" sz="1700" dirty="0">
                <a:solidFill>
                  <a:srgbClr val="FFFFFF"/>
                </a:solidFill>
                <a:latin typeface="Helvetica Neue" pitchFamily="34" charset="0"/>
                <a:ea typeface="Helvetica Neue" pitchFamily="34" charset="-122"/>
                <a:cs typeface="Helvetica Neue" pitchFamily="34" charset="-120"/>
              </a:rPr>
              <a:t>$13.3 Million</a:t>
            </a:r>
            <a:endParaRPr lang="en-US" sz="1700" dirty="0"/>
          </a:p>
        </p:txBody>
      </p:sp>
      <p:sp>
        <p:nvSpPr>
          <p:cNvPr id="25" name="Shape 23"/>
          <p:cNvSpPr/>
          <p:nvPr/>
        </p:nvSpPr>
        <p:spPr>
          <a:xfrm>
            <a:off x="548640" y="5013960"/>
            <a:ext cx="11094415" cy="9144"/>
          </a:xfrm>
          <a:prstGeom prst="rect">
            <a:avLst/>
          </a:prstGeom>
          <a:solidFill>
            <a:srgbClr val="2C4A66"/>
          </a:solidFill>
        </p:spPr>
        <p:txBody>
          <a:bodyPr/>
          <a:lstStyle/>
          <a:p>
            <a:endParaRPr lang="en-CA"/>
          </a:p>
        </p:txBody>
      </p:sp>
      <p:sp>
        <p:nvSpPr>
          <p:cNvPr id="26" name="Text 24"/>
          <p:cNvSpPr/>
          <p:nvPr/>
        </p:nvSpPr>
        <p:spPr>
          <a:xfrm>
            <a:off x="548640" y="501396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Cash as of June 30, 2026</a:t>
            </a:r>
            <a:endParaRPr lang="en-US" sz="1400" dirty="0"/>
          </a:p>
        </p:txBody>
      </p:sp>
      <p:sp>
        <p:nvSpPr>
          <p:cNvPr id="27" name="Text 25"/>
          <p:cNvSpPr/>
          <p:nvPr/>
        </p:nvSpPr>
        <p:spPr>
          <a:xfrm>
            <a:off x="7427177" y="5013960"/>
            <a:ext cx="4215878" cy="487680"/>
          </a:xfrm>
          <a:prstGeom prst="rect">
            <a:avLst/>
          </a:prstGeom>
          <a:noFill/>
        </p:spPr>
        <p:txBody>
          <a:bodyPr wrap="square" lIns="0" tIns="0" rIns="0" bIns="0" rtlCol="0" anchor="ctr"/>
          <a:lstStyle/>
          <a:p>
            <a:pPr marL="0" indent="0" algn="r">
              <a:buNone/>
            </a:pPr>
            <a:r>
              <a:rPr lang="en-US" sz="1000" dirty="0">
                <a:solidFill>
                  <a:srgbClr val="FFFFFF"/>
                </a:solidFill>
                <a:latin typeface="Helvetica Neue" pitchFamily="34" charset="0"/>
                <a:ea typeface="Helvetica Neue" pitchFamily="34" charset="-122"/>
                <a:cs typeface="Helvetica Neue" pitchFamily="34" charset="-120"/>
              </a:rPr>
              <a:t>$</a:t>
            </a:r>
            <a:r>
              <a:rPr lang="en-US" sz="1700" dirty="0">
                <a:solidFill>
                  <a:srgbClr val="FFFFFF"/>
                </a:solidFill>
                <a:latin typeface="Helvetica Neue" pitchFamily="34" charset="0"/>
                <a:ea typeface="Helvetica Neue" pitchFamily="34" charset="-122"/>
                <a:cs typeface="Helvetica Neue" pitchFamily="34" charset="-120"/>
              </a:rPr>
              <a:t>1.5</a:t>
            </a:r>
            <a:r>
              <a:rPr lang="en-US" sz="1000" dirty="0">
                <a:solidFill>
                  <a:srgbClr val="FFFFFF"/>
                </a:solidFill>
                <a:latin typeface="Helvetica Neue" pitchFamily="34" charset="0"/>
                <a:ea typeface="Helvetica Neue" pitchFamily="34" charset="-122"/>
                <a:cs typeface="Helvetica Neue" pitchFamily="34" charset="-120"/>
              </a:rPr>
              <a:t> Million</a:t>
            </a:r>
            <a:endParaRPr lang="en-US" sz="1000" dirty="0"/>
          </a:p>
        </p:txBody>
      </p:sp>
      <p:sp>
        <p:nvSpPr>
          <p:cNvPr id="28" name="Shape 26"/>
          <p:cNvSpPr/>
          <p:nvPr/>
        </p:nvSpPr>
        <p:spPr>
          <a:xfrm>
            <a:off x="548640" y="5501640"/>
            <a:ext cx="11094415" cy="9144"/>
          </a:xfrm>
          <a:prstGeom prst="rect">
            <a:avLst/>
          </a:prstGeom>
          <a:solidFill>
            <a:srgbClr val="2C4A66"/>
          </a:solidFill>
        </p:spPr>
        <p:txBody>
          <a:bodyPr/>
          <a:lstStyle/>
          <a:p>
            <a:endParaRPr lang="en-CA"/>
          </a:p>
        </p:txBody>
      </p:sp>
      <p:sp>
        <p:nvSpPr>
          <p:cNvPr id="29" name="Text 27"/>
          <p:cNvSpPr/>
          <p:nvPr/>
        </p:nvSpPr>
        <p:spPr>
          <a:xfrm>
            <a:off x="548640" y="5501640"/>
            <a:ext cx="6878537" cy="487680"/>
          </a:xfrm>
          <a:prstGeom prst="rect">
            <a:avLst/>
          </a:prstGeom>
          <a:noFill/>
        </p:spPr>
        <p:txBody>
          <a:bodyPr wrap="square" lIns="0" tIns="0" rIns="0" bIns="0" rtlCol="0" anchor="ctr"/>
          <a:lstStyle/>
          <a:p>
            <a:pPr marL="0" indent="0">
              <a:buNone/>
            </a:pPr>
            <a:r>
              <a:rPr lang="en-US" sz="1400" dirty="0">
                <a:solidFill>
                  <a:srgbClr val="E8F0F7"/>
                </a:solidFill>
                <a:latin typeface="Helvetica Neue" pitchFamily="34" charset="0"/>
                <a:ea typeface="Helvetica Neue" pitchFamily="34" charset="-122"/>
                <a:cs typeface="Helvetica Neue" pitchFamily="34" charset="-120"/>
              </a:rPr>
              <a:t>Working Capital as of June 30, 2026</a:t>
            </a:r>
            <a:endParaRPr lang="en-US" sz="1400" dirty="0"/>
          </a:p>
        </p:txBody>
      </p:sp>
      <p:sp>
        <p:nvSpPr>
          <p:cNvPr id="30" name="Text 28"/>
          <p:cNvSpPr/>
          <p:nvPr/>
        </p:nvSpPr>
        <p:spPr>
          <a:xfrm>
            <a:off x="7427177" y="5501640"/>
            <a:ext cx="4215878" cy="487680"/>
          </a:xfrm>
          <a:prstGeom prst="rect">
            <a:avLst/>
          </a:prstGeom>
          <a:noFill/>
        </p:spPr>
        <p:txBody>
          <a:bodyPr wrap="square" lIns="0" tIns="0" rIns="0" bIns="0" rtlCol="0" anchor="ctr"/>
          <a:lstStyle/>
          <a:p>
            <a:pPr marL="0" indent="0" algn="r">
              <a:buNone/>
            </a:pPr>
            <a:r>
              <a:rPr lang="en-US" sz="1000" dirty="0">
                <a:solidFill>
                  <a:srgbClr val="FFFFFF"/>
                </a:solidFill>
                <a:latin typeface="Helvetica Neue" pitchFamily="34" charset="0"/>
                <a:ea typeface="Helvetica Neue" pitchFamily="34" charset="-122"/>
                <a:cs typeface="Helvetica Neue" pitchFamily="34" charset="-120"/>
              </a:rPr>
              <a:t>$</a:t>
            </a:r>
            <a:r>
              <a:rPr lang="en-US" sz="1700" dirty="0">
                <a:solidFill>
                  <a:srgbClr val="FFFFFF"/>
                </a:solidFill>
                <a:latin typeface="Helvetica Neue" pitchFamily="34" charset="0"/>
                <a:ea typeface="Helvetica Neue" pitchFamily="34" charset="-122"/>
                <a:cs typeface="Helvetica Neue" pitchFamily="34" charset="-120"/>
              </a:rPr>
              <a:t>1.8</a:t>
            </a:r>
            <a:r>
              <a:rPr lang="en-US" sz="1000" dirty="0">
                <a:solidFill>
                  <a:srgbClr val="FFFFFF"/>
                </a:solidFill>
                <a:latin typeface="Helvetica Neue" pitchFamily="34" charset="0"/>
                <a:ea typeface="Helvetica Neue" pitchFamily="34" charset="-122"/>
                <a:cs typeface="Helvetica Neue" pitchFamily="34" charset="-120"/>
              </a:rPr>
              <a:t> Million</a:t>
            </a:r>
            <a:endParaRPr lang="en-US" sz="1000" dirty="0"/>
          </a:p>
        </p:txBody>
      </p:sp>
      <p:sp>
        <p:nvSpPr>
          <p:cNvPr id="32"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ANNUAL REPORT</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Recurring Revenue</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Text 3"/>
          <p:cNvSpPr/>
          <p:nvPr/>
        </p:nvSpPr>
        <p:spPr>
          <a:xfrm>
            <a:off x="548640" y="1737360"/>
            <a:ext cx="3931920" cy="868680"/>
          </a:xfrm>
          <a:prstGeom prst="rect">
            <a:avLst/>
          </a:prstGeom>
          <a:noFill/>
        </p:spPr>
        <p:txBody>
          <a:bodyPr wrap="square" lIns="0" tIns="0" rIns="0" bIns="0" rtlCol="0" anchor="ctr">
            <a:normAutofit/>
          </a:bodyPr>
          <a:lstStyle/>
          <a:p>
            <a:pPr marL="0" indent="0">
              <a:lnSpc>
                <a:spcPct val="122000"/>
              </a:lnSpc>
              <a:buNone/>
            </a:pPr>
            <a:r>
              <a:rPr lang="en-US" sz="1400" dirty="0">
                <a:solidFill>
                  <a:srgbClr val="E8F0F7"/>
                </a:solidFill>
                <a:latin typeface="Helvetica Neue" pitchFamily="34" charset="0"/>
                <a:ea typeface="Helvetica Neue" pitchFamily="34" charset="-122"/>
                <a:cs typeface="Helvetica Neue" pitchFamily="34" charset="-120"/>
              </a:rPr>
              <a:t>Recurring revenue has risen every year since fiscal 2017, and fiscal 2026 delivered the largest single-year gain.</a:t>
            </a:r>
            <a:endParaRPr lang="en-US" sz="1400" dirty="0"/>
          </a:p>
        </p:txBody>
      </p:sp>
      <p:sp>
        <p:nvSpPr>
          <p:cNvPr id="6" name="Shape 4"/>
          <p:cNvSpPr/>
          <p:nvPr/>
        </p:nvSpPr>
        <p:spPr>
          <a:xfrm>
            <a:off x="4736592" y="1773936"/>
            <a:ext cx="10973" cy="795528"/>
          </a:xfrm>
          <a:prstGeom prst="rect">
            <a:avLst/>
          </a:prstGeom>
          <a:solidFill>
            <a:srgbClr val="2C4A66"/>
          </a:solidFill>
        </p:spPr>
        <p:txBody>
          <a:bodyPr/>
          <a:lstStyle/>
          <a:p>
            <a:endParaRPr lang="en-CA"/>
          </a:p>
        </p:txBody>
      </p:sp>
      <p:sp>
        <p:nvSpPr>
          <p:cNvPr id="7" name="Text 5"/>
          <p:cNvSpPr/>
          <p:nvPr/>
        </p:nvSpPr>
        <p:spPr>
          <a:xfrm>
            <a:off x="5029200" y="1682496"/>
            <a:ext cx="2941168" cy="548640"/>
          </a:xfrm>
          <a:prstGeom prst="rect">
            <a:avLst/>
          </a:prstGeom>
          <a:noFill/>
        </p:spPr>
        <p:txBody>
          <a:bodyPr wrap="square" lIns="0" tIns="0" rIns="0" bIns="0" rtlCol="0" anchor="ctr"/>
          <a:lstStyle/>
          <a:p>
            <a:pPr marL="0" indent="0">
              <a:buNone/>
            </a:pPr>
            <a:r>
              <a:rPr lang="en-US" sz="3600" b="1" dirty="0">
                <a:solidFill>
                  <a:srgbClr val="FFFFFF"/>
                </a:solidFill>
                <a:latin typeface="Helvetica Neue" pitchFamily="34" charset="0"/>
                <a:ea typeface="Helvetica Neue" pitchFamily="34" charset="-122"/>
                <a:cs typeface="Helvetica Neue" pitchFamily="34" charset="-120"/>
              </a:rPr>
              <a:t>202%</a:t>
            </a:r>
            <a:endParaRPr lang="en-US" sz="3600" dirty="0"/>
          </a:p>
        </p:txBody>
      </p:sp>
      <p:sp>
        <p:nvSpPr>
          <p:cNvPr id="8" name="Text 6"/>
          <p:cNvSpPr/>
          <p:nvPr/>
        </p:nvSpPr>
        <p:spPr>
          <a:xfrm>
            <a:off x="5029200" y="2249424"/>
            <a:ext cx="2941168" cy="365760"/>
          </a:xfrm>
          <a:prstGeom prst="rect">
            <a:avLst/>
          </a:prstGeom>
          <a:noFill/>
        </p:spPr>
        <p:txBody>
          <a:bodyPr wrap="square" lIns="0" tIns="0" rIns="0" bIns="0" rtlCol="0" anchor="t"/>
          <a:lstStyle/>
          <a:p>
            <a:pPr marL="0" indent="0">
              <a:lnSpc>
                <a:spcPct val="105000"/>
              </a:lnSpc>
              <a:buNone/>
            </a:pPr>
            <a:r>
              <a:rPr lang="en-US" sz="1100" b="1" kern="0" spc="110" dirty="0">
                <a:solidFill>
                  <a:srgbClr val="9FB2C4"/>
                </a:solidFill>
                <a:latin typeface="Helvetica Neue" pitchFamily="34" charset="0"/>
                <a:ea typeface="Helvetica Neue" pitchFamily="34" charset="-122"/>
                <a:cs typeface="Helvetica Neue" pitchFamily="34" charset="-120"/>
              </a:rPr>
              <a:t>TOTAL GROWTH IN RECURRING REVENUE</a:t>
            </a:r>
            <a:endParaRPr lang="en-US" sz="1100" dirty="0"/>
          </a:p>
        </p:txBody>
      </p:sp>
      <p:sp>
        <p:nvSpPr>
          <p:cNvPr id="9" name="Shape 7"/>
          <p:cNvSpPr/>
          <p:nvPr/>
        </p:nvSpPr>
        <p:spPr>
          <a:xfrm>
            <a:off x="8043520" y="1773936"/>
            <a:ext cx="10973" cy="795528"/>
          </a:xfrm>
          <a:prstGeom prst="rect">
            <a:avLst/>
          </a:prstGeom>
          <a:solidFill>
            <a:srgbClr val="2C4A66"/>
          </a:solidFill>
        </p:spPr>
        <p:txBody>
          <a:bodyPr/>
          <a:lstStyle/>
          <a:p>
            <a:endParaRPr lang="en-CA"/>
          </a:p>
        </p:txBody>
      </p:sp>
      <p:sp>
        <p:nvSpPr>
          <p:cNvPr id="10" name="Text 8"/>
          <p:cNvSpPr/>
          <p:nvPr/>
        </p:nvSpPr>
        <p:spPr>
          <a:xfrm>
            <a:off x="8336128" y="1682496"/>
            <a:ext cx="2941168" cy="548640"/>
          </a:xfrm>
          <a:prstGeom prst="rect">
            <a:avLst/>
          </a:prstGeom>
          <a:noFill/>
        </p:spPr>
        <p:txBody>
          <a:bodyPr wrap="square" lIns="0" tIns="0" rIns="0" bIns="0" rtlCol="0" anchor="ctr"/>
          <a:lstStyle/>
          <a:p>
            <a:pPr marL="0" indent="0">
              <a:buNone/>
            </a:pPr>
            <a:r>
              <a:rPr lang="en-US" sz="3600" b="1" dirty="0">
                <a:solidFill>
                  <a:srgbClr val="FFFFFF"/>
                </a:solidFill>
                <a:latin typeface="Helvetica Neue" pitchFamily="34" charset="0"/>
                <a:ea typeface="Helvetica Neue" pitchFamily="34" charset="-122"/>
                <a:cs typeface="Helvetica Neue" pitchFamily="34" charset="-120"/>
              </a:rPr>
              <a:t>13%</a:t>
            </a:r>
            <a:endParaRPr lang="en-US" sz="3600" dirty="0"/>
          </a:p>
        </p:txBody>
      </p:sp>
      <p:sp>
        <p:nvSpPr>
          <p:cNvPr id="11" name="Text 9"/>
          <p:cNvSpPr/>
          <p:nvPr/>
        </p:nvSpPr>
        <p:spPr>
          <a:xfrm>
            <a:off x="8336128" y="2249424"/>
            <a:ext cx="2941168" cy="365760"/>
          </a:xfrm>
          <a:prstGeom prst="rect">
            <a:avLst/>
          </a:prstGeom>
          <a:noFill/>
        </p:spPr>
        <p:txBody>
          <a:bodyPr wrap="square" lIns="0" tIns="0" rIns="0" bIns="0" rtlCol="0" anchor="t"/>
          <a:lstStyle/>
          <a:p>
            <a:pPr marL="0" indent="0">
              <a:lnSpc>
                <a:spcPct val="105000"/>
              </a:lnSpc>
              <a:buNone/>
            </a:pPr>
            <a:r>
              <a:rPr lang="en-US" sz="1100" b="1" kern="0" spc="110" dirty="0">
                <a:solidFill>
                  <a:srgbClr val="9FB2C4"/>
                </a:solidFill>
                <a:latin typeface="Helvetica Neue" pitchFamily="34" charset="0"/>
                <a:ea typeface="Helvetica Neue" pitchFamily="34" charset="-122"/>
                <a:cs typeface="Helvetica Neue" pitchFamily="34" charset="-120"/>
              </a:rPr>
              <a:t>COMPOUND ANNUAL GROWTH</a:t>
            </a:r>
            <a:endParaRPr lang="en-US" sz="1100" dirty="0"/>
          </a:p>
        </p:txBody>
      </p:sp>
      <p:graphicFrame>
        <p:nvGraphicFramePr>
          <p:cNvPr id="12" name="Chart 0"/>
          <p:cNvGraphicFramePr/>
          <p:nvPr/>
        </p:nvGraphicFramePr>
        <p:xfrm>
          <a:off x="548640" y="2743200"/>
          <a:ext cx="11094415" cy="3337560"/>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 10"/>
          <p:cNvSpPr/>
          <p:nvPr/>
        </p:nvSpPr>
        <p:spPr>
          <a:xfrm>
            <a:off x="548640" y="6245352"/>
            <a:ext cx="11064240" cy="256032"/>
          </a:xfrm>
          <a:prstGeom prst="rect">
            <a:avLst/>
          </a:prstGeom>
          <a:noFill/>
        </p:spPr>
        <p:txBody>
          <a:bodyPr wrap="square" lIns="0" tIns="0" rIns="0" bIns="0" rtlCol="0" anchor="ctr"/>
          <a:lstStyle/>
          <a:p>
            <a:pPr marL="0" indent="0">
              <a:buNone/>
            </a:pPr>
            <a:r>
              <a:rPr lang="en-US" sz="900" i="1" dirty="0">
                <a:solidFill>
                  <a:srgbClr val="9FB2C4"/>
                </a:solidFill>
                <a:latin typeface="Helvetica Neue" pitchFamily="34" charset="0"/>
                <a:ea typeface="Helvetica Neue" pitchFamily="34" charset="-122"/>
                <a:cs typeface="Helvetica Neue" pitchFamily="34" charset="-120"/>
              </a:rPr>
              <a:t>Fiscal years ended March 31, in CAD millions. Total growth measured from fiscal 2017 to fiscal 2026.</a:t>
            </a:r>
            <a:endParaRPr lang="en-US" sz="900" dirty="0"/>
          </a:p>
        </p:txBody>
      </p:sp>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ANNUAL REPORT</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Revenue Mix</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Text 3"/>
          <p:cNvSpPr/>
          <p:nvPr/>
        </p:nvSpPr>
        <p:spPr>
          <a:xfrm>
            <a:off x="548640" y="1737360"/>
            <a:ext cx="3931920" cy="868680"/>
          </a:xfrm>
          <a:prstGeom prst="rect">
            <a:avLst/>
          </a:prstGeom>
          <a:noFill/>
        </p:spPr>
        <p:txBody>
          <a:bodyPr wrap="square" lIns="0" tIns="0" rIns="0" bIns="0" rtlCol="0" anchor="ctr">
            <a:normAutofit/>
          </a:bodyPr>
          <a:lstStyle/>
          <a:p>
            <a:pPr marL="0" indent="0">
              <a:lnSpc>
                <a:spcPct val="122000"/>
              </a:lnSpc>
              <a:buNone/>
            </a:pPr>
            <a:r>
              <a:rPr lang="en-US" sz="1400" dirty="0">
                <a:solidFill>
                  <a:srgbClr val="E8F0F7"/>
                </a:solidFill>
                <a:latin typeface="Helvetica Neue" pitchFamily="34" charset="0"/>
                <a:ea typeface="Helvetica Neue" pitchFamily="34" charset="-122"/>
                <a:cs typeface="Helvetica Neue" pitchFamily="34" charset="-120"/>
              </a:rPr>
              <a:t>Recurring revenue is now 91% of total revenue, up from 80% four years ago.</a:t>
            </a:r>
            <a:endParaRPr lang="en-US" sz="1400" dirty="0"/>
          </a:p>
        </p:txBody>
      </p:sp>
      <p:sp>
        <p:nvSpPr>
          <p:cNvPr id="6" name="Shape 4"/>
          <p:cNvSpPr/>
          <p:nvPr/>
        </p:nvSpPr>
        <p:spPr>
          <a:xfrm>
            <a:off x="4736592" y="1773936"/>
            <a:ext cx="10973" cy="795528"/>
          </a:xfrm>
          <a:prstGeom prst="rect">
            <a:avLst/>
          </a:prstGeom>
          <a:solidFill>
            <a:srgbClr val="2C4A66"/>
          </a:solidFill>
        </p:spPr>
        <p:txBody>
          <a:bodyPr/>
          <a:lstStyle/>
          <a:p>
            <a:endParaRPr lang="en-CA"/>
          </a:p>
        </p:txBody>
      </p:sp>
      <p:sp>
        <p:nvSpPr>
          <p:cNvPr id="7" name="Text 5"/>
          <p:cNvSpPr/>
          <p:nvPr/>
        </p:nvSpPr>
        <p:spPr>
          <a:xfrm>
            <a:off x="5029200" y="1682496"/>
            <a:ext cx="2941168" cy="548640"/>
          </a:xfrm>
          <a:prstGeom prst="rect">
            <a:avLst/>
          </a:prstGeom>
          <a:noFill/>
        </p:spPr>
        <p:txBody>
          <a:bodyPr wrap="square" lIns="0" tIns="0" rIns="0" bIns="0" rtlCol="0" anchor="ctr"/>
          <a:lstStyle/>
          <a:p>
            <a:pPr marL="0" indent="0">
              <a:buNone/>
            </a:pPr>
            <a:r>
              <a:rPr lang="en-US" sz="3600" b="1" dirty="0">
                <a:solidFill>
                  <a:srgbClr val="FFFFFF"/>
                </a:solidFill>
                <a:latin typeface="Helvetica Neue" pitchFamily="34" charset="0"/>
                <a:ea typeface="Helvetica Neue" pitchFamily="34" charset="-122"/>
                <a:cs typeface="Helvetica Neue" pitchFamily="34" charset="-120"/>
              </a:rPr>
              <a:t>91%</a:t>
            </a:r>
            <a:endParaRPr lang="en-US" sz="3600" dirty="0"/>
          </a:p>
        </p:txBody>
      </p:sp>
      <p:sp>
        <p:nvSpPr>
          <p:cNvPr id="8" name="Text 6"/>
          <p:cNvSpPr/>
          <p:nvPr/>
        </p:nvSpPr>
        <p:spPr>
          <a:xfrm>
            <a:off x="5029200" y="2249424"/>
            <a:ext cx="2941168" cy="365760"/>
          </a:xfrm>
          <a:prstGeom prst="rect">
            <a:avLst/>
          </a:prstGeom>
          <a:noFill/>
        </p:spPr>
        <p:txBody>
          <a:bodyPr wrap="square" lIns="0" tIns="0" rIns="0" bIns="0" rtlCol="0" anchor="t"/>
          <a:lstStyle/>
          <a:p>
            <a:pPr marL="0" indent="0">
              <a:lnSpc>
                <a:spcPct val="105000"/>
              </a:lnSpc>
              <a:buNone/>
            </a:pPr>
            <a:r>
              <a:rPr lang="en-US" sz="1100" b="1" kern="0" spc="110" dirty="0">
                <a:solidFill>
                  <a:srgbClr val="9FB2C4"/>
                </a:solidFill>
                <a:latin typeface="Helvetica Neue" pitchFamily="34" charset="0"/>
                <a:ea typeface="Helvetica Neue" pitchFamily="34" charset="-122"/>
                <a:cs typeface="Helvetica Neue" pitchFamily="34" charset="-120"/>
              </a:rPr>
              <a:t>OF FISCAL 2026 REVENUE IS RECURRING</a:t>
            </a:r>
            <a:endParaRPr lang="en-US" sz="1100" dirty="0"/>
          </a:p>
        </p:txBody>
      </p:sp>
      <p:sp>
        <p:nvSpPr>
          <p:cNvPr id="9" name="Shape 7"/>
          <p:cNvSpPr/>
          <p:nvPr/>
        </p:nvSpPr>
        <p:spPr>
          <a:xfrm>
            <a:off x="8043520" y="1773936"/>
            <a:ext cx="10973" cy="795528"/>
          </a:xfrm>
          <a:prstGeom prst="rect">
            <a:avLst/>
          </a:prstGeom>
          <a:solidFill>
            <a:srgbClr val="2C4A66"/>
          </a:solidFill>
        </p:spPr>
        <p:txBody>
          <a:bodyPr/>
          <a:lstStyle/>
          <a:p>
            <a:endParaRPr lang="en-CA"/>
          </a:p>
        </p:txBody>
      </p:sp>
      <p:sp>
        <p:nvSpPr>
          <p:cNvPr id="10" name="Text 8"/>
          <p:cNvSpPr/>
          <p:nvPr/>
        </p:nvSpPr>
        <p:spPr>
          <a:xfrm>
            <a:off x="8336128" y="1682496"/>
            <a:ext cx="2941168" cy="548640"/>
          </a:xfrm>
          <a:prstGeom prst="rect">
            <a:avLst/>
          </a:prstGeom>
          <a:noFill/>
        </p:spPr>
        <p:txBody>
          <a:bodyPr wrap="square" lIns="0" tIns="0" rIns="0" bIns="0" rtlCol="0" anchor="ctr"/>
          <a:lstStyle/>
          <a:p>
            <a:pPr marL="0" indent="0">
              <a:buNone/>
            </a:pPr>
            <a:r>
              <a:rPr lang="en-US" sz="3600" b="1" dirty="0">
                <a:solidFill>
                  <a:srgbClr val="FFFFFF"/>
                </a:solidFill>
                <a:latin typeface="Helvetica Neue" pitchFamily="34" charset="0"/>
                <a:ea typeface="Helvetica Neue" pitchFamily="34" charset="-122"/>
                <a:cs typeface="Helvetica Neue" pitchFamily="34" charset="-120"/>
              </a:rPr>
              <a:t>+$1.1M</a:t>
            </a:r>
            <a:endParaRPr lang="en-US" sz="3600" dirty="0"/>
          </a:p>
        </p:txBody>
      </p:sp>
      <p:sp>
        <p:nvSpPr>
          <p:cNvPr id="11" name="Text 9"/>
          <p:cNvSpPr/>
          <p:nvPr/>
        </p:nvSpPr>
        <p:spPr>
          <a:xfrm>
            <a:off x="8336128" y="2249424"/>
            <a:ext cx="2941168" cy="365760"/>
          </a:xfrm>
          <a:prstGeom prst="rect">
            <a:avLst/>
          </a:prstGeom>
          <a:noFill/>
        </p:spPr>
        <p:txBody>
          <a:bodyPr wrap="square" lIns="0" tIns="0" rIns="0" bIns="0" rtlCol="0" anchor="t"/>
          <a:lstStyle/>
          <a:p>
            <a:pPr marL="0" indent="0">
              <a:lnSpc>
                <a:spcPct val="105000"/>
              </a:lnSpc>
              <a:buNone/>
            </a:pPr>
            <a:r>
              <a:rPr lang="en-US" sz="1100" b="1" kern="0" spc="110" dirty="0">
                <a:solidFill>
                  <a:srgbClr val="9FB2C4"/>
                </a:solidFill>
                <a:latin typeface="Helvetica Neue" pitchFamily="34" charset="0"/>
                <a:ea typeface="Helvetica Neue" pitchFamily="34" charset="-122"/>
                <a:cs typeface="Helvetica Neue" pitchFamily="34" charset="-120"/>
              </a:rPr>
              <a:t>RECURRING REVENUE ADDED IN FISCAL 2026</a:t>
            </a:r>
            <a:endParaRPr lang="en-US" sz="1100" dirty="0"/>
          </a:p>
        </p:txBody>
      </p:sp>
      <p:graphicFrame>
        <p:nvGraphicFramePr>
          <p:cNvPr id="12" name="Chart 0"/>
          <p:cNvGraphicFramePr/>
          <p:nvPr/>
        </p:nvGraphicFramePr>
        <p:xfrm>
          <a:off x="548640" y="2743200"/>
          <a:ext cx="11094415" cy="3337560"/>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 10"/>
          <p:cNvSpPr/>
          <p:nvPr/>
        </p:nvSpPr>
        <p:spPr>
          <a:xfrm>
            <a:off x="548640" y="6245352"/>
            <a:ext cx="11064240" cy="256032"/>
          </a:xfrm>
          <a:prstGeom prst="rect">
            <a:avLst/>
          </a:prstGeom>
          <a:noFill/>
        </p:spPr>
        <p:txBody>
          <a:bodyPr wrap="square" lIns="0" tIns="0" rIns="0" bIns="0" rtlCol="0" anchor="ctr"/>
          <a:lstStyle/>
          <a:p>
            <a:pPr marL="0" indent="0">
              <a:buNone/>
            </a:pPr>
            <a:r>
              <a:rPr lang="en-US" sz="900" i="1" dirty="0">
                <a:solidFill>
                  <a:srgbClr val="9FB2C4"/>
                </a:solidFill>
                <a:latin typeface="Helvetica Neue" pitchFamily="34" charset="0"/>
                <a:ea typeface="Helvetica Neue" pitchFamily="34" charset="-122"/>
                <a:cs typeface="Helvetica Neue" pitchFamily="34" charset="-120"/>
              </a:rPr>
              <a:t>Fiscal years ended March 31, in CAD millions. Recurring share of total revenue: 80% in fiscal 2022, 87% in fiscal 2025, 91% in fiscal 2026.</a:t>
            </a:r>
            <a:endParaRPr lang="en-US" sz="900" dirty="0"/>
          </a:p>
        </p:txBody>
      </p:sp>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about-wide.jpg"/>
          <p:cNvPicPr>
            <a:picLocks noChangeAspect="1"/>
          </p:cNvPicPr>
          <p:nvPr/>
        </p:nvPicPr>
        <p:blipFill>
          <a:blip r:embed="rId2"/>
          <a:srcRect/>
          <a:stretch>
            <a:fillRect/>
          </a:stretch>
        </p:blipFill>
        <p:spPr>
          <a:xfrm>
            <a:off x="0" y="0"/>
            <a:ext cx="12191695" cy="6537960"/>
          </a:xfrm>
          <a:prstGeom prst="rect">
            <a:avLst/>
          </a:prstGeom>
        </p:spPr>
      </p:pic>
      <p:sp>
        <p:nvSpPr>
          <p:cNvPr id="3" name="Shape 0"/>
          <p:cNvSpPr/>
          <p:nvPr/>
        </p:nvSpPr>
        <p:spPr>
          <a:xfrm>
            <a:off x="0" y="0"/>
            <a:ext cx="12191695" cy="6537960"/>
          </a:xfrm>
          <a:prstGeom prst="rect">
            <a:avLst/>
          </a:prstGeom>
          <a:solidFill>
            <a:srgbClr val="0A1929">
              <a:alpha val="68000"/>
            </a:srgbClr>
          </a:solidFill>
        </p:spPr>
        <p:txBody>
          <a:bodyPr/>
          <a:lstStyle/>
          <a:p>
            <a:endParaRPr lang="en-CA"/>
          </a:p>
        </p:txBody>
      </p:sp>
      <p:sp>
        <p:nvSpPr>
          <p:cNvPr id="4" name="Text 1"/>
          <p:cNvSpPr/>
          <p:nvPr/>
        </p:nvSpPr>
        <p:spPr>
          <a:xfrm>
            <a:off x="548640" y="502920"/>
            <a:ext cx="91440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WHO WE ARE</a:t>
            </a:r>
            <a:endParaRPr lang="en-US" sz="1100" dirty="0"/>
          </a:p>
        </p:txBody>
      </p:sp>
      <p:sp>
        <p:nvSpPr>
          <p:cNvPr id="5" name="Text 2"/>
          <p:cNvSpPr/>
          <p:nvPr/>
        </p:nvSpPr>
        <p:spPr>
          <a:xfrm>
            <a:off x="548640" y="1005840"/>
            <a:ext cx="8686800" cy="841248"/>
          </a:xfrm>
          <a:prstGeom prst="rect">
            <a:avLst/>
          </a:prstGeom>
          <a:noFill/>
        </p:spPr>
        <p:txBody>
          <a:bodyPr wrap="square" lIns="0" tIns="0" rIns="0" bIns="0" rtlCol="0" anchor="t"/>
          <a:lstStyle/>
          <a:p>
            <a:pPr marL="0" indent="0">
              <a:lnSpc>
                <a:spcPct val="104000"/>
              </a:lnSpc>
              <a:buNone/>
            </a:pPr>
            <a:r>
              <a:rPr lang="en-US" sz="4000" b="1" dirty="0">
                <a:solidFill>
                  <a:srgbClr val="FFFFFF"/>
                </a:solidFill>
                <a:latin typeface="Helvetica Neue" pitchFamily="34" charset="0"/>
                <a:ea typeface="Helvetica Neue" pitchFamily="34" charset="-122"/>
                <a:cs typeface="Helvetica Neue" pitchFamily="34" charset="-120"/>
              </a:rPr>
              <a:t>About AirIQ</a:t>
            </a:r>
            <a:endParaRPr lang="en-US" sz="4000" dirty="0"/>
          </a:p>
        </p:txBody>
      </p:sp>
      <p:sp>
        <p:nvSpPr>
          <p:cNvPr id="6" name="Shape 3"/>
          <p:cNvSpPr/>
          <p:nvPr/>
        </p:nvSpPr>
        <p:spPr>
          <a:xfrm>
            <a:off x="228600" y="1801368"/>
            <a:ext cx="9418320" cy="2414016"/>
          </a:xfrm>
          <a:prstGeom prst="roundRect">
            <a:avLst>
              <a:gd name="adj" fmla="val 6061"/>
            </a:avLst>
          </a:prstGeom>
          <a:solidFill>
            <a:srgbClr val="0A1929">
              <a:alpha val="86000"/>
            </a:srgbClr>
          </a:solidFill>
        </p:spPr>
        <p:txBody>
          <a:bodyPr/>
          <a:lstStyle/>
          <a:p>
            <a:endParaRPr lang="en-CA"/>
          </a:p>
        </p:txBody>
      </p:sp>
      <p:sp>
        <p:nvSpPr>
          <p:cNvPr id="7" name="Text 4"/>
          <p:cNvSpPr/>
          <p:nvPr/>
        </p:nvSpPr>
        <p:spPr>
          <a:xfrm>
            <a:off x="548640" y="2121408"/>
            <a:ext cx="8778240" cy="1773936"/>
          </a:xfrm>
          <a:prstGeom prst="rect">
            <a:avLst/>
          </a:prstGeom>
          <a:noFill/>
        </p:spPr>
        <p:txBody>
          <a:bodyPr wrap="square" lIns="0" tIns="0" rIns="0" bIns="0" rtlCol="0" anchor="t">
            <a:normAutofit/>
          </a:bodyPr>
          <a:lstStyle/>
          <a:p>
            <a:pPr marL="0" indent="0">
              <a:lnSpc>
                <a:spcPct val="130000"/>
              </a:lnSpc>
              <a:spcAft>
                <a:spcPts val="1200"/>
              </a:spcAft>
              <a:buNone/>
            </a:pPr>
            <a:r>
              <a:rPr lang="en-US" sz="1600" dirty="0">
                <a:solidFill>
                  <a:srgbClr val="E8F0F7"/>
                </a:solidFill>
                <a:latin typeface="Helvetica Neue" pitchFamily="34" charset="0"/>
                <a:ea typeface="Helvetica Neue" pitchFamily="34" charset="-122"/>
                <a:cs typeface="Helvetica Neue" pitchFamily="34" charset="-120"/>
              </a:rPr>
              <a:t>Proudly Canadian and approaching 30 years in business, AirIQ has maintained a long-standing presence in the growing fleet and asset management space.</a:t>
            </a:r>
            <a:endParaRPr lang="en-US" sz="1600" dirty="0"/>
          </a:p>
          <a:p>
            <a:pPr marL="0" indent="0">
              <a:lnSpc>
                <a:spcPct val="130000"/>
              </a:lnSpc>
              <a:spcAft>
                <a:spcPts val="1200"/>
              </a:spcAft>
              <a:buNone/>
            </a:pPr>
            <a:r>
              <a:rPr lang="en-US" sz="1600" dirty="0">
                <a:solidFill>
                  <a:srgbClr val="E8F0F7"/>
                </a:solidFill>
                <a:latin typeface="Helvetica Neue" pitchFamily="34" charset="0"/>
                <a:ea typeface="Helvetica Neue" pitchFamily="34" charset="-122"/>
                <a:cs typeface="Helvetica Neue" pitchFamily="34" charset="-120"/>
              </a:rPr>
              <a:t>Over that history, AirIQ has expanded and strengthened its position as a trusted partner in the IoT industry, leveraging industry partnerships, growing into new markets, and continually improving its IoT solutions.</a:t>
            </a:r>
            <a:endParaRPr lang="en-US" sz="1600" dirty="0"/>
          </a:p>
        </p:txBody>
      </p:sp>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THE PLATFORM SOLUTIONS</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From Device to Decision</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Text 3"/>
          <p:cNvSpPr/>
          <p:nvPr/>
        </p:nvSpPr>
        <p:spPr>
          <a:xfrm>
            <a:off x="548640" y="1627632"/>
            <a:ext cx="11064240" cy="402336"/>
          </a:xfrm>
          <a:prstGeom prst="rect">
            <a:avLst/>
          </a:prstGeom>
          <a:noFill/>
        </p:spPr>
        <p:txBody>
          <a:bodyPr wrap="square" lIns="0" tIns="0" rIns="0" bIns="0" rtlCol="0" anchor="t">
            <a:normAutofit/>
          </a:bodyPr>
          <a:lstStyle/>
          <a:p>
            <a:pPr marL="0" indent="0">
              <a:lnSpc>
                <a:spcPct val="120000"/>
              </a:lnSpc>
              <a:buNone/>
            </a:pPr>
            <a:r>
              <a:rPr lang="en-US" sz="1400" dirty="0">
                <a:solidFill>
                  <a:srgbClr val="9FB2C4"/>
                </a:solidFill>
                <a:latin typeface="Helvetica Neue" pitchFamily="34" charset="0"/>
                <a:ea typeface="Helvetica Neue" pitchFamily="34" charset="-122"/>
                <a:cs typeface="Helvetica Neue" pitchFamily="34" charset="-120"/>
              </a:rPr>
              <a:t>Hardware in the field reports in. What comes back is location, exceptions, coaching and evidence.</a:t>
            </a:r>
            <a:endParaRPr lang="en-US" sz="1400" dirty="0"/>
          </a:p>
        </p:txBody>
      </p:sp>
      <p:sp>
        <p:nvSpPr>
          <p:cNvPr id="6" name="Text 4"/>
          <p:cNvSpPr/>
          <p:nvPr/>
        </p:nvSpPr>
        <p:spPr>
          <a:xfrm>
            <a:off x="548640" y="2304288"/>
            <a:ext cx="3240938" cy="420624"/>
          </a:xfrm>
          <a:prstGeom prst="rect">
            <a:avLst/>
          </a:prstGeom>
          <a:noFill/>
        </p:spPr>
        <p:txBody>
          <a:bodyPr wrap="square" lIns="0" tIns="0" rIns="0" bIns="0" rtlCol="0" anchor="t">
            <a:normAutofit/>
          </a:bodyPr>
          <a:lstStyle/>
          <a:p>
            <a:pPr marL="0" indent="0" algn="l">
              <a:buNone/>
            </a:pPr>
            <a:r>
              <a:rPr lang="en-US" sz="1100" b="1" kern="0" spc="200" dirty="0">
                <a:solidFill>
                  <a:srgbClr val="1E9CE3"/>
                </a:solidFill>
                <a:latin typeface="Helvetica Neue" pitchFamily="34" charset="0"/>
                <a:ea typeface="Helvetica Neue" pitchFamily="34" charset="-122"/>
                <a:cs typeface="Helvetica Neue" pitchFamily="34" charset="-120"/>
              </a:rPr>
              <a:t>DATA ACQUISITION</a:t>
            </a:r>
            <a:endParaRPr lang="en-US" sz="1100" dirty="0"/>
          </a:p>
        </p:txBody>
      </p:sp>
      <p:sp>
        <p:nvSpPr>
          <p:cNvPr id="7" name="Text 5"/>
          <p:cNvSpPr/>
          <p:nvPr/>
        </p:nvSpPr>
        <p:spPr>
          <a:xfrm>
            <a:off x="4475378" y="2304288"/>
            <a:ext cx="3240938" cy="420624"/>
          </a:xfrm>
          <a:prstGeom prst="rect">
            <a:avLst/>
          </a:prstGeom>
          <a:noFill/>
        </p:spPr>
        <p:txBody>
          <a:bodyPr wrap="square" lIns="0" tIns="0" rIns="0" bIns="0" rtlCol="0" anchor="t">
            <a:normAutofit/>
          </a:bodyPr>
          <a:lstStyle/>
          <a:p>
            <a:pPr marL="0" indent="0" algn="ctr">
              <a:buNone/>
            </a:pPr>
            <a:r>
              <a:rPr lang="en-US" sz="1100" b="1" kern="0" spc="200" dirty="0">
                <a:solidFill>
                  <a:srgbClr val="1E9CE3"/>
                </a:solidFill>
                <a:latin typeface="Helvetica Neue" pitchFamily="34" charset="0"/>
                <a:ea typeface="Helvetica Neue" pitchFamily="34" charset="-122"/>
                <a:cs typeface="Helvetica Neue" pitchFamily="34" charset="-120"/>
              </a:rPr>
              <a:t>THE PLATFORM SOLUTIONS</a:t>
            </a:r>
            <a:endParaRPr lang="en-US" sz="1100" dirty="0"/>
          </a:p>
        </p:txBody>
      </p:sp>
      <p:sp>
        <p:nvSpPr>
          <p:cNvPr id="8" name="Text 6"/>
          <p:cNvSpPr/>
          <p:nvPr/>
        </p:nvSpPr>
        <p:spPr>
          <a:xfrm>
            <a:off x="8402117" y="2304288"/>
            <a:ext cx="3240938" cy="420624"/>
          </a:xfrm>
          <a:prstGeom prst="rect">
            <a:avLst/>
          </a:prstGeom>
          <a:noFill/>
        </p:spPr>
        <p:txBody>
          <a:bodyPr wrap="square" lIns="0" tIns="0" rIns="0" bIns="0" rtlCol="0" anchor="t">
            <a:normAutofit/>
          </a:bodyPr>
          <a:lstStyle/>
          <a:p>
            <a:pPr marL="0" indent="0" algn="r">
              <a:buNone/>
            </a:pPr>
            <a:r>
              <a:rPr lang="en-US" sz="1100" b="1" kern="0" spc="200" dirty="0">
                <a:solidFill>
                  <a:srgbClr val="1E9CE3"/>
                </a:solidFill>
                <a:latin typeface="Helvetica Neue" pitchFamily="34" charset="0"/>
                <a:ea typeface="Helvetica Neue" pitchFamily="34" charset="-122"/>
                <a:cs typeface="Helvetica Neue" pitchFamily="34" charset="-120"/>
              </a:rPr>
              <a:t>INSIGHT DELIVERY</a:t>
            </a:r>
            <a:endParaRPr lang="en-US" sz="1100" dirty="0"/>
          </a:p>
        </p:txBody>
      </p:sp>
      <p:sp>
        <p:nvSpPr>
          <p:cNvPr id="9" name="Shape 7"/>
          <p:cNvSpPr/>
          <p:nvPr/>
        </p:nvSpPr>
        <p:spPr>
          <a:xfrm>
            <a:off x="548640" y="2871216"/>
            <a:ext cx="3240938" cy="954024"/>
          </a:xfrm>
          <a:prstGeom prst="roundRect">
            <a:avLst>
              <a:gd name="adj" fmla="val 12460"/>
            </a:avLst>
          </a:prstGeom>
          <a:solidFill>
            <a:srgbClr val="122539"/>
          </a:solidFill>
          <a:ln w="12700">
            <a:solidFill>
              <a:srgbClr val="2C4A66"/>
            </a:solidFill>
            <a:prstDash val="solid"/>
          </a:ln>
        </p:spPr>
        <p:txBody>
          <a:bodyPr/>
          <a:lstStyle/>
          <a:p>
            <a:endParaRPr lang="en-CA"/>
          </a:p>
        </p:txBody>
      </p:sp>
      <p:sp>
        <p:nvSpPr>
          <p:cNvPr id="10" name="Text 8"/>
          <p:cNvSpPr/>
          <p:nvPr/>
        </p:nvSpPr>
        <p:spPr>
          <a:xfrm>
            <a:off x="768096" y="2990088"/>
            <a:ext cx="2802026" cy="274320"/>
          </a:xfrm>
          <a:prstGeom prst="rect">
            <a:avLst/>
          </a:prstGeom>
          <a:noFill/>
        </p:spPr>
        <p:txBody>
          <a:bodyPr wrap="square" lIns="0" tIns="0" rIns="0" bIns="0" rtlCol="0" anchor="ctr">
            <a:normAutofit/>
          </a:bodyPr>
          <a:lstStyle/>
          <a:p>
            <a:pPr marL="0" indent="0" algn="l">
              <a:buNone/>
            </a:pPr>
            <a:r>
              <a:rPr lang="en-US" sz="1350" b="1" dirty="0">
                <a:solidFill>
                  <a:srgbClr val="FFFFFF"/>
                </a:solidFill>
                <a:latin typeface="Helvetica Neue" pitchFamily="34" charset="0"/>
                <a:ea typeface="Helvetica Neue" pitchFamily="34" charset="-122"/>
                <a:cs typeface="Helvetica Neue" pitchFamily="34" charset="-120"/>
              </a:rPr>
              <a:t>Vehicles</a:t>
            </a:r>
            <a:endParaRPr lang="en-US" sz="1350" dirty="0"/>
          </a:p>
        </p:txBody>
      </p:sp>
      <p:sp>
        <p:nvSpPr>
          <p:cNvPr id="11" name="Text 9"/>
          <p:cNvSpPr/>
          <p:nvPr/>
        </p:nvSpPr>
        <p:spPr>
          <a:xfrm>
            <a:off x="768096" y="3273552"/>
            <a:ext cx="2802026" cy="441960"/>
          </a:xfrm>
          <a:prstGeom prst="rect">
            <a:avLst/>
          </a:prstGeom>
          <a:noFill/>
        </p:spPr>
        <p:txBody>
          <a:bodyPr wrap="square" lIns="0" tIns="0" rIns="0" bIns="0" rtlCol="0" anchor="t">
            <a:normAutofit/>
          </a:bodyPr>
          <a:lstStyle/>
          <a:p>
            <a:pPr marL="0" indent="0" algn="l">
              <a:lnSpc>
                <a:spcPct val="115000"/>
              </a:lnSpc>
              <a:buNone/>
            </a:pPr>
            <a:r>
              <a:rPr lang="en-US" sz="1100" dirty="0">
                <a:solidFill>
                  <a:srgbClr val="9FB2C4"/>
                </a:solidFill>
                <a:latin typeface="Helvetica Neue" pitchFamily="34" charset="0"/>
                <a:ea typeface="Helvetica Neue" pitchFamily="34" charset="-122"/>
                <a:cs typeface="Helvetica Neue" pitchFamily="34" charset="-120"/>
              </a:rPr>
              <a:t>Location, hours of service and engine data</a:t>
            </a:r>
            <a:endParaRPr lang="en-US" sz="1100" dirty="0"/>
          </a:p>
        </p:txBody>
      </p:sp>
      <p:sp>
        <p:nvSpPr>
          <p:cNvPr id="12" name="Shape 10"/>
          <p:cNvSpPr/>
          <p:nvPr/>
        </p:nvSpPr>
        <p:spPr>
          <a:xfrm rot="5400000">
            <a:off x="4041038" y="3238500"/>
            <a:ext cx="182880" cy="219456"/>
          </a:xfrm>
          <a:prstGeom prst="triangle">
            <a:avLst/>
          </a:prstGeom>
          <a:solidFill>
            <a:srgbClr val="1E9CE3"/>
          </a:solidFill>
        </p:spPr>
        <p:txBody>
          <a:bodyPr/>
          <a:lstStyle/>
          <a:p>
            <a:endParaRPr lang="en-CA"/>
          </a:p>
        </p:txBody>
      </p:sp>
      <p:sp>
        <p:nvSpPr>
          <p:cNvPr id="13" name="Shape 11"/>
          <p:cNvSpPr/>
          <p:nvPr/>
        </p:nvSpPr>
        <p:spPr>
          <a:xfrm>
            <a:off x="548640" y="3989832"/>
            <a:ext cx="3240938" cy="954024"/>
          </a:xfrm>
          <a:prstGeom prst="roundRect">
            <a:avLst>
              <a:gd name="adj" fmla="val 12460"/>
            </a:avLst>
          </a:prstGeom>
          <a:solidFill>
            <a:srgbClr val="122539"/>
          </a:solidFill>
          <a:ln w="12700">
            <a:solidFill>
              <a:srgbClr val="2C4A66"/>
            </a:solidFill>
            <a:prstDash val="solid"/>
          </a:ln>
        </p:spPr>
        <p:txBody>
          <a:bodyPr/>
          <a:lstStyle/>
          <a:p>
            <a:endParaRPr lang="en-CA"/>
          </a:p>
        </p:txBody>
      </p:sp>
      <p:sp>
        <p:nvSpPr>
          <p:cNvPr id="14" name="Text 12"/>
          <p:cNvSpPr/>
          <p:nvPr/>
        </p:nvSpPr>
        <p:spPr>
          <a:xfrm>
            <a:off x="768096" y="4108704"/>
            <a:ext cx="2802026" cy="274320"/>
          </a:xfrm>
          <a:prstGeom prst="rect">
            <a:avLst/>
          </a:prstGeom>
          <a:noFill/>
        </p:spPr>
        <p:txBody>
          <a:bodyPr wrap="square" lIns="0" tIns="0" rIns="0" bIns="0" rtlCol="0" anchor="ctr">
            <a:normAutofit/>
          </a:bodyPr>
          <a:lstStyle/>
          <a:p>
            <a:pPr marL="0" indent="0" algn="l">
              <a:buNone/>
            </a:pPr>
            <a:r>
              <a:rPr lang="en-US" sz="1350" b="1" dirty="0">
                <a:solidFill>
                  <a:srgbClr val="FFFFFF"/>
                </a:solidFill>
                <a:latin typeface="Helvetica Neue" pitchFamily="34" charset="0"/>
                <a:ea typeface="Helvetica Neue" pitchFamily="34" charset="-122"/>
                <a:cs typeface="Helvetica Neue" pitchFamily="34" charset="-120"/>
              </a:rPr>
              <a:t>Trailers and assets</a:t>
            </a:r>
            <a:endParaRPr lang="en-US" sz="1350" dirty="0"/>
          </a:p>
        </p:txBody>
      </p:sp>
      <p:sp>
        <p:nvSpPr>
          <p:cNvPr id="15" name="Text 13"/>
          <p:cNvSpPr/>
          <p:nvPr/>
        </p:nvSpPr>
        <p:spPr>
          <a:xfrm>
            <a:off x="768096" y="4392168"/>
            <a:ext cx="2802026" cy="441960"/>
          </a:xfrm>
          <a:prstGeom prst="rect">
            <a:avLst/>
          </a:prstGeom>
          <a:noFill/>
        </p:spPr>
        <p:txBody>
          <a:bodyPr wrap="square" lIns="0" tIns="0" rIns="0" bIns="0" rtlCol="0" anchor="t">
            <a:normAutofit/>
          </a:bodyPr>
          <a:lstStyle/>
          <a:p>
            <a:pPr marL="0" indent="0" algn="l">
              <a:lnSpc>
                <a:spcPct val="115000"/>
              </a:lnSpc>
              <a:buNone/>
            </a:pPr>
            <a:r>
              <a:rPr lang="en-US" sz="1100" dirty="0">
                <a:solidFill>
                  <a:srgbClr val="9FB2C4"/>
                </a:solidFill>
                <a:latin typeface="Helvetica Neue" pitchFamily="34" charset="0"/>
                <a:ea typeface="Helvetica Neue" pitchFamily="34" charset="-122"/>
                <a:cs typeface="Helvetica Neue" pitchFamily="34" charset="-120"/>
              </a:rPr>
              <a:t>Cargo and door status, temperature, battery tags</a:t>
            </a:r>
            <a:endParaRPr lang="en-US" sz="1100" dirty="0"/>
          </a:p>
        </p:txBody>
      </p:sp>
      <p:sp>
        <p:nvSpPr>
          <p:cNvPr id="16" name="Shape 14"/>
          <p:cNvSpPr/>
          <p:nvPr/>
        </p:nvSpPr>
        <p:spPr>
          <a:xfrm rot="5400000">
            <a:off x="4041038" y="4357116"/>
            <a:ext cx="182880" cy="219456"/>
          </a:xfrm>
          <a:prstGeom prst="triangle">
            <a:avLst/>
          </a:prstGeom>
          <a:solidFill>
            <a:srgbClr val="1E9CE3"/>
          </a:solidFill>
        </p:spPr>
        <p:txBody>
          <a:bodyPr/>
          <a:lstStyle/>
          <a:p>
            <a:endParaRPr lang="en-CA"/>
          </a:p>
        </p:txBody>
      </p:sp>
      <p:sp>
        <p:nvSpPr>
          <p:cNvPr id="17" name="Shape 15"/>
          <p:cNvSpPr/>
          <p:nvPr/>
        </p:nvSpPr>
        <p:spPr>
          <a:xfrm>
            <a:off x="548640" y="5108448"/>
            <a:ext cx="3240938" cy="954024"/>
          </a:xfrm>
          <a:prstGeom prst="roundRect">
            <a:avLst>
              <a:gd name="adj" fmla="val 12460"/>
            </a:avLst>
          </a:prstGeom>
          <a:solidFill>
            <a:srgbClr val="122539"/>
          </a:solidFill>
          <a:ln w="12700">
            <a:solidFill>
              <a:srgbClr val="2C4A66"/>
            </a:solidFill>
            <a:prstDash val="solid"/>
          </a:ln>
        </p:spPr>
        <p:txBody>
          <a:bodyPr/>
          <a:lstStyle/>
          <a:p>
            <a:endParaRPr lang="en-CA"/>
          </a:p>
        </p:txBody>
      </p:sp>
      <p:sp>
        <p:nvSpPr>
          <p:cNvPr id="18" name="Text 16"/>
          <p:cNvSpPr/>
          <p:nvPr/>
        </p:nvSpPr>
        <p:spPr>
          <a:xfrm>
            <a:off x="768096" y="5227320"/>
            <a:ext cx="2802026" cy="274320"/>
          </a:xfrm>
          <a:prstGeom prst="rect">
            <a:avLst/>
          </a:prstGeom>
          <a:noFill/>
        </p:spPr>
        <p:txBody>
          <a:bodyPr wrap="square" lIns="0" tIns="0" rIns="0" bIns="0" rtlCol="0" anchor="ctr">
            <a:normAutofit/>
          </a:bodyPr>
          <a:lstStyle/>
          <a:p>
            <a:pPr marL="0" indent="0" algn="l">
              <a:buNone/>
            </a:pPr>
            <a:r>
              <a:rPr lang="en-US" sz="1350" b="1" dirty="0">
                <a:solidFill>
                  <a:srgbClr val="FFFFFF"/>
                </a:solidFill>
                <a:latin typeface="Helvetica Neue" pitchFamily="34" charset="0"/>
                <a:ea typeface="Helvetica Neue" pitchFamily="34" charset="-122"/>
                <a:cs typeface="Helvetica Neue" pitchFamily="34" charset="-120"/>
              </a:rPr>
              <a:t>Cameras and crew</a:t>
            </a:r>
            <a:endParaRPr lang="en-US" sz="1350" dirty="0"/>
          </a:p>
        </p:txBody>
      </p:sp>
      <p:sp>
        <p:nvSpPr>
          <p:cNvPr id="19" name="Text 17"/>
          <p:cNvSpPr/>
          <p:nvPr/>
        </p:nvSpPr>
        <p:spPr>
          <a:xfrm>
            <a:off x="768096" y="5510784"/>
            <a:ext cx="2802026" cy="441960"/>
          </a:xfrm>
          <a:prstGeom prst="rect">
            <a:avLst/>
          </a:prstGeom>
          <a:noFill/>
        </p:spPr>
        <p:txBody>
          <a:bodyPr wrap="square" lIns="0" tIns="0" rIns="0" bIns="0" rtlCol="0" anchor="t">
            <a:normAutofit/>
          </a:bodyPr>
          <a:lstStyle/>
          <a:p>
            <a:pPr marL="0" indent="0" algn="l">
              <a:lnSpc>
                <a:spcPct val="115000"/>
              </a:lnSpc>
              <a:buNone/>
            </a:pPr>
            <a:r>
              <a:rPr lang="en-US" sz="1100" dirty="0">
                <a:solidFill>
                  <a:srgbClr val="9FB2C4"/>
                </a:solidFill>
                <a:latin typeface="Helvetica Neue" pitchFamily="34" charset="0"/>
                <a:ea typeface="Helvetica Neue" pitchFamily="34" charset="-122"/>
                <a:cs typeface="Helvetica Neue" pitchFamily="34" charset="-120"/>
              </a:rPr>
              <a:t>Road, cab and rear video, emergency response</a:t>
            </a:r>
            <a:endParaRPr lang="en-US" sz="1100" dirty="0"/>
          </a:p>
        </p:txBody>
      </p:sp>
      <p:sp>
        <p:nvSpPr>
          <p:cNvPr id="20" name="Shape 18"/>
          <p:cNvSpPr/>
          <p:nvPr/>
        </p:nvSpPr>
        <p:spPr>
          <a:xfrm rot="5400000">
            <a:off x="4041038" y="5475732"/>
            <a:ext cx="182880" cy="219456"/>
          </a:xfrm>
          <a:prstGeom prst="triangle">
            <a:avLst/>
          </a:prstGeom>
          <a:solidFill>
            <a:srgbClr val="1E9CE3"/>
          </a:solidFill>
        </p:spPr>
        <p:txBody>
          <a:bodyPr/>
          <a:lstStyle/>
          <a:p>
            <a:endParaRPr lang="en-CA"/>
          </a:p>
        </p:txBody>
      </p:sp>
      <p:sp>
        <p:nvSpPr>
          <p:cNvPr id="21" name="Shape 19"/>
          <p:cNvSpPr/>
          <p:nvPr/>
        </p:nvSpPr>
        <p:spPr>
          <a:xfrm>
            <a:off x="8402117" y="2871216"/>
            <a:ext cx="3240938" cy="954024"/>
          </a:xfrm>
          <a:prstGeom prst="roundRect">
            <a:avLst>
              <a:gd name="adj" fmla="val 12460"/>
            </a:avLst>
          </a:prstGeom>
          <a:solidFill>
            <a:srgbClr val="122539"/>
          </a:solidFill>
          <a:ln w="12700">
            <a:solidFill>
              <a:srgbClr val="2C4A66"/>
            </a:solidFill>
            <a:prstDash val="solid"/>
          </a:ln>
        </p:spPr>
        <p:txBody>
          <a:bodyPr/>
          <a:lstStyle/>
          <a:p>
            <a:endParaRPr lang="en-CA"/>
          </a:p>
        </p:txBody>
      </p:sp>
      <p:sp>
        <p:nvSpPr>
          <p:cNvPr id="22" name="Text 20"/>
          <p:cNvSpPr/>
          <p:nvPr/>
        </p:nvSpPr>
        <p:spPr>
          <a:xfrm>
            <a:off x="8621573" y="2990088"/>
            <a:ext cx="2802026" cy="274320"/>
          </a:xfrm>
          <a:prstGeom prst="rect">
            <a:avLst/>
          </a:prstGeom>
          <a:noFill/>
        </p:spPr>
        <p:txBody>
          <a:bodyPr wrap="square" lIns="0" tIns="0" rIns="0" bIns="0" rtlCol="0" anchor="ctr">
            <a:normAutofit/>
          </a:bodyPr>
          <a:lstStyle/>
          <a:p>
            <a:pPr marL="0" indent="0" algn="l">
              <a:buNone/>
            </a:pPr>
            <a:r>
              <a:rPr lang="en-US" sz="1350" b="1" dirty="0">
                <a:solidFill>
                  <a:srgbClr val="FFFFFF"/>
                </a:solidFill>
                <a:latin typeface="Helvetica Neue" pitchFamily="34" charset="0"/>
                <a:ea typeface="Helvetica Neue" pitchFamily="34" charset="-122"/>
                <a:cs typeface="Helvetica Neue" pitchFamily="34" charset="-120"/>
              </a:rPr>
              <a:t>Fleet dashboard</a:t>
            </a:r>
            <a:endParaRPr lang="en-US" sz="1350" dirty="0"/>
          </a:p>
        </p:txBody>
      </p:sp>
      <p:sp>
        <p:nvSpPr>
          <p:cNvPr id="23" name="Text 21"/>
          <p:cNvSpPr/>
          <p:nvPr/>
        </p:nvSpPr>
        <p:spPr>
          <a:xfrm>
            <a:off x="8621573" y="3273552"/>
            <a:ext cx="2802026" cy="441960"/>
          </a:xfrm>
          <a:prstGeom prst="rect">
            <a:avLst/>
          </a:prstGeom>
          <a:noFill/>
        </p:spPr>
        <p:txBody>
          <a:bodyPr wrap="square" lIns="0" tIns="0" rIns="0" bIns="0" rtlCol="0" anchor="t">
            <a:normAutofit/>
          </a:bodyPr>
          <a:lstStyle/>
          <a:p>
            <a:pPr marL="0" indent="0" algn="l">
              <a:lnSpc>
                <a:spcPct val="115000"/>
              </a:lnSpc>
              <a:buNone/>
            </a:pPr>
            <a:r>
              <a:rPr lang="en-US" sz="1100" dirty="0">
                <a:solidFill>
                  <a:srgbClr val="9FB2C4"/>
                </a:solidFill>
                <a:latin typeface="Helvetica Neue" pitchFamily="34" charset="0"/>
                <a:ea typeface="Helvetica Neue" pitchFamily="34" charset="-122"/>
                <a:cs typeface="Helvetica Neue" pitchFamily="34" charset="-120"/>
              </a:rPr>
              <a:t>Where everything is and what needs attention</a:t>
            </a:r>
            <a:endParaRPr lang="en-US" sz="1100" dirty="0"/>
          </a:p>
        </p:txBody>
      </p:sp>
      <p:sp>
        <p:nvSpPr>
          <p:cNvPr id="24" name="Shape 22"/>
          <p:cNvSpPr/>
          <p:nvPr/>
        </p:nvSpPr>
        <p:spPr>
          <a:xfrm rot="5400000">
            <a:off x="7967777" y="3238500"/>
            <a:ext cx="182880" cy="219456"/>
          </a:xfrm>
          <a:prstGeom prst="triangle">
            <a:avLst/>
          </a:prstGeom>
          <a:solidFill>
            <a:srgbClr val="1E9CE3"/>
          </a:solidFill>
        </p:spPr>
        <p:txBody>
          <a:bodyPr/>
          <a:lstStyle/>
          <a:p>
            <a:endParaRPr lang="en-CA"/>
          </a:p>
        </p:txBody>
      </p:sp>
      <p:sp>
        <p:nvSpPr>
          <p:cNvPr id="25" name="Shape 23"/>
          <p:cNvSpPr/>
          <p:nvPr/>
        </p:nvSpPr>
        <p:spPr>
          <a:xfrm>
            <a:off x="8402117" y="3989832"/>
            <a:ext cx="3240938" cy="954024"/>
          </a:xfrm>
          <a:prstGeom prst="roundRect">
            <a:avLst>
              <a:gd name="adj" fmla="val 12460"/>
            </a:avLst>
          </a:prstGeom>
          <a:solidFill>
            <a:srgbClr val="122539"/>
          </a:solidFill>
          <a:ln w="12700">
            <a:solidFill>
              <a:srgbClr val="2C4A66"/>
            </a:solidFill>
            <a:prstDash val="solid"/>
          </a:ln>
        </p:spPr>
        <p:txBody>
          <a:bodyPr/>
          <a:lstStyle/>
          <a:p>
            <a:endParaRPr lang="en-CA"/>
          </a:p>
        </p:txBody>
      </p:sp>
      <p:sp>
        <p:nvSpPr>
          <p:cNvPr id="26" name="Text 24"/>
          <p:cNvSpPr/>
          <p:nvPr/>
        </p:nvSpPr>
        <p:spPr>
          <a:xfrm>
            <a:off x="8621573" y="4108704"/>
            <a:ext cx="2802026" cy="274320"/>
          </a:xfrm>
          <a:prstGeom prst="rect">
            <a:avLst/>
          </a:prstGeom>
          <a:noFill/>
        </p:spPr>
        <p:txBody>
          <a:bodyPr wrap="square" lIns="0" tIns="0" rIns="0" bIns="0" rtlCol="0" anchor="ctr">
            <a:normAutofit/>
          </a:bodyPr>
          <a:lstStyle/>
          <a:p>
            <a:pPr marL="0" indent="0" algn="l">
              <a:buNone/>
            </a:pPr>
            <a:r>
              <a:rPr lang="en-US" sz="1350" b="1" dirty="0">
                <a:solidFill>
                  <a:srgbClr val="FFFFFF"/>
                </a:solidFill>
                <a:latin typeface="Helvetica Neue" pitchFamily="34" charset="0"/>
                <a:ea typeface="Helvetica Neue" pitchFamily="34" charset="-122"/>
                <a:cs typeface="Helvetica Neue" pitchFamily="34" charset="-120"/>
              </a:rPr>
              <a:t>Driver coaching</a:t>
            </a:r>
            <a:endParaRPr lang="en-US" sz="1350" dirty="0"/>
          </a:p>
        </p:txBody>
      </p:sp>
      <p:sp>
        <p:nvSpPr>
          <p:cNvPr id="27" name="Text 25"/>
          <p:cNvSpPr/>
          <p:nvPr/>
        </p:nvSpPr>
        <p:spPr>
          <a:xfrm>
            <a:off x="8621573" y="4392168"/>
            <a:ext cx="2802026" cy="441960"/>
          </a:xfrm>
          <a:prstGeom prst="rect">
            <a:avLst/>
          </a:prstGeom>
          <a:noFill/>
        </p:spPr>
        <p:txBody>
          <a:bodyPr wrap="square" lIns="0" tIns="0" rIns="0" bIns="0" rtlCol="0" anchor="t">
            <a:normAutofit/>
          </a:bodyPr>
          <a:lstStyle/>
          <a:p>
            <a:pPr marL="0" indent="0" algn="l">
              <a:lnSpc>
                <a:spcPct val="115000"/>
              </a:lnSpc>
              <a:buNone/>
            </a:pPr>
            <a:r>
              <a:rPr lang="en-US" sz="1100" dirty="0">
                <a:solidFill>
                  <a:srgbClr val="9FB2C4"/>
                </a:solidFill>
                <a:latin typeface="Helvetica Neue" pitchFamily="34" charset="0"/>
                <a:ea typeface="Helvetica Neue" pitchFamily="34" charset="-122"/>
                <a:cs typeface="Helvetica Neue" pitchFamily="34" charset="-120"/>
              </a:rPr>
              <a:t>Safety scoring and video review of real events</a:t>
            </a:r>
            <a:endParaRPr lang="en-US" sz="1100" dirty="0"/>
          </a:p>
        </p:txBody>
      </p:sp>
      <p:sp>
        <p:nvSpPr>
          <p:cNvPr id="28" name="Shape 26"/>
          <p:cNvSpPr/>
          <p:nvPr/>
        </p:nvSpPr>
        <p:spPr>
          <a:xfrm rot="5400000">
            <a:off x="7967777" y="4357116"/>
            <a:ext cx="182880" cy="219456"/>
          </a:xfrm>
          <a:prstGeom prst="triangle">
            <a:avLst/>
          </a:prstGeom>
          <a:solidFill>
            <a:srgbClr val="1E9CE3"/>
          </a:solidFill>
        </p:spPr>
        <p:txBody>
          <a:bodyPr/>
          <a:lstStyle/>
          <a:p>
            <a:endParaRPr lang="en-CA"/>
          </a:p>
        </p:txBody>
      </p:sp>
      <p:sp>
        <p:nvSpPr>
          <p:cNvPr id="29" name="Shape 27"/>
          <p:cNvSpPr/>
          <p:nvPr/>
        </p:nvSpPr>
        <p:spPr>
          <a:xfrm>
            <a:off x="8402117" y="5108448"/>
            <a:ext cx="3240938" cy="954024"/>
          </a:xfrm>
          <a:prstGeom prst="roundRect">
            <a:avLst>
              <a:gd name="adj" fmla="val 12460"/>
            </a:avLst>
          </a:prstGeom>
          <a:solidFill>
            <a:srgbClr val="122539"/>
          </a:solidFill>
          <a:ln w="12700">
            <a:solidFill>
              <a:srgbClr val="2C4A66"/>
            </a:solidFill>
            <a:prstDash val="solid"/>
          </a:ln>
        </p:spPr>
        <p:txBody>
          <a:bodyPr/>
          <a:lstStyle/>
          <a:p>
            <a:endParaRPr lang="en-CA"/>
          </a:p>
        </p:txBody>
      </p:sp>
      <p:sp>
        <p:nvSpPr>
          <p:cNvPr id="30" name="Text 28"/>
          <p:cNvSpPr/>
          <p:nvPr/>
        </p:nvSpPr>
        <p:spPr>
          <a:xfrm>
            <a:off x="8621573" y="5227320"/>
            <a:ext cx="2802026" cy="274320"/>
          </a:xfrm>
          <a:prstGeom prst="rect">
            <a:avLst/>
          </a:prstGeom>
          <a:noFill/>
        </p:spPr>
        <p:txBody>
          <a:bodyPr wrap="square" lIns="0" tIns="0" rIns="0" bIns="0" rtlCol="0" anchor="ctr">
            <a:normAutofit/>
          </a:bodyPr>
          <a:lstStyle/>
          <a:p>
            <a:pPr marL="0" indent="0" algn="l">
              <a:buNone/>
            </a:pPr>
            <a:r>
              <a:rPr lang="en-US" sz="1350" b="1" dirty="0">
                <a:solidFill>
                  <a:srgbClr val="FFFFFF"/>
                </a:solidFill>
                <a:latin typeface="Helvetica Neue" pitchFamily="34" charset="0"/>
                <a:ea typeface="Helvetica Neue" pitchFamily="34" charset="-122"/>
                <a:cs typeface="Helvetica Neue" pitchFamily="34" charset="-120"/>
              </a:rPr>
              <a:t>Reports and recovery</a:t>
            </a:r>
            <a:endParaRPr lang="en-US" sz="1350" dirty="0"/>
          </a:p>
        </p:txBody>
      </p:sp>
      <p:sp>
        <p:nvSpPr>
          <p:cNvPr id="31" name="Text 29"/>
          <p:cNvSpPr/>
          <p:nvPr/>
        </p:nvSpPr>
        <p:spPr>
          <a:xfrm>
            <a:off x="8621573" y="5510784"/>
            <a:ext cx="2802026" cy="441960"/>
          </a:xfrm>
          <a:prstGeom prst="rect">
            <a:avLst/>
          </a:prstGeom>
          <a:noFill/>
        </p:spPr>
        <p:txBody>
          <a:bodyPr wrap="square" lIns="0" tIns="0" rIns="0" bIns="0" rtlCol="0" anchor="t">
            <a:normAutofit/>
          </a:bodyPr>
          <a:lstStyle/>
          <a:p>
            <a:pPr marL="0" indent="0" algn="l">
              <a:lnSpc>
                <a:spcPct val="115000"/>
              </a:lnSpc>
              <a:buNone/>
            </a:pPr>
            <a:r>
              <a:rPr lang="en-US" sz="1100" dirty="0">
                <a:solidFill>
                  <a:srgbClr val="9FB2C4"/>
                </a:solidFill>
                <a:latin typeface="Helvetica Neue" pitchFamily="34" charset="0"/>
                <a:ea typeface="Helvetica Neue" pitchFamily="34" charset="-122"/>
                <a:cs typeface="Helvetica Neue" pitchFamily="34" charset="-120"/>
              </a:rPr>
              <a:t>Hours of service, maintenance, stolen assets</a:t>
            </a:r>
            <a:endParaRPr lang="en-US" sz="1100" dirty="0"/>
          </a:p>
        </p:txBody>
      </p:sp>
      <p:sp>
        <p:nvSpPr>
          <p:cNvPr id="32" name="Shape 30"/>
          <p:cNvSpPr/>
          <p:nvPr/>
        </p:nvSpPr>
        <p:spPr>
          <a:xfrm rot="5400000">
            <a:off x="7967777" y="5475732"/>
            <a:ext cx="182880" cy="219456"/>
          </a:xfrm>
          <a:prstGeom prst="triangle">
            <a:avLst/>
          </a:prstGeom>
          <a:solidFill>
            <a:srgbClr val="1E9CE3"/>
          </a:solidFill>
        </p:spPr>
        <p:txBody>
          <a:bodyPr/>
          <a:lstStyle/>
          <a:p>
            <a:endParaRPr lang="en-CA"/>
          </a:p>
        </p:txBody>
      </p:sp>
      <p:sp>
        <p:nvSpPr>
          <p:cNvPr id="33" name="Shape 31"/>
          <p:cNvSpPr/>
          <p:nvPr/>
        </p:nvSpPr>
        <p:spPr>
          <a:xfrm>
            <a:off x="4475378" y="2871216"/>
            <a:ext cx="3240938" cy="3191256"/>
          </a:xfrm>
          <a:prstGeom prst="roundRect">
            <a:avLst>
              <a:gd name="adj" fmla="val 5731"/>
            </a:avLst>
          </a:prstGeom>
          <a:solidFill>
            <a:srgbClr val="1E9CE3"/>
          </a:solidFill>
        </p:spPr>
        <p:txBody>
          <a:bodyPr/>
          <a:lstStyle/>
          <a:p>
            <a:endParaRPr lang="en-CA"/>
          </a:p>
        </p:txBody>
      </p:sp>
      <p:sp>
        <p:nvSpPr>
          <p:cNvPr id="34" name="Text 32"/>
          <p:cNvSpPr/>
          <p:nvPr/>
        </p:nvSpPr>
        <p:spPr>
          <a:xfrm>
            <a:off x="4749698" y="3182112"/>
            <a:ext cx="2692298" cy="1005840"/>
          </a:xfrm>
          <a:prstGeom prst="rect">
            <a:avLst/>
          </a:prstGeom>
          <a:noFill/>
        </p:spPr>
        <p:txBody>
          <a:bodyPr wrap="square" lIns="0" tIns="0" rIns="0" bIns="0" rtlCol="0" anchor="t">
            <a:normAutofit lnSpcReduction="10000"/>
          </a:bodyPr>
          <a:lstStyle/>
          <a:p>
            <a:pPr marL="0" indent="0" algn="ctr">
              <a:lnSpc>
                <a:spcPct val="140000"/>
              </a:lnSpc>
              <a:buNone/>
            </a:pPr>
            <a:r>
              <a:rPr lang="en-US" sz="1900" b="1" dirty="0">
                <a:solidFill>
                  <a:srgbClr val="FFFFFF"/>
                </a:solidFill>
                <a:latin typeface="Helvetica Neue" pitchFamily="34" charset="0"/>
                <a:ea typeface="Helvetica Neue" pitchFamily="34" charset="-122"/>
                <a:cs typeface="Helvetica Neue" pitchFamily="34" charset="-120"/>
              </a:rPr>
              <a:t>AirIQ Platform Solutions</a:t>
            </a:r>
            <a:endParaRPr lang="en-US" sz="1900" dirty="0"/>
          </a:p>
          <a:p>
            <a:pPr marL="0" indent="0" algn="ctr">
              <a:lnSpc>
                <a:spcPct val="140000"/>
              </a:lnSpc>
              <a:buNone/>
            </a:pPr>
            <a:r>
              <a:rPr lang="en-US" sz="1100" dirty="0">
                <a:solidFill>
                  <a:srgbClr val="FFFFFF"/>
                </a:solidFill>
                <a:latin typeface="Helvetica Neue" pitchFamily="34" charset="0"/>
                <a:ea typeface="Helvetica Neue" pitchFamily="34" charset="-122"/>
                <a:cs typeface="Helvetica Neue" pitchFamily="34" charset="-120"/>
              </a:rPr>
              <a:t>Where every device reports</a:t>
            </a:r>
            <a:endParaRPr lang="en-US" sz="1900" dirty="0"/>
          </a:p>
        </p:txBody>
      </p:sp>
      <p:sp>
        <p:nvSpPr>
          <p:cNvPr id="35" name="Shape 33"/>
          <p:cNvSpPr/>
          <p:nvPr/>
        </p:nvSpPr>
        <p:spPr>
          <a:xfrm>
            <a:off x="4859426" y="4494276"/>
            <a:ext cx="2472842" cy="7315"/>
          </a:xfrm>
          <a:prstGeom prst="rect">
            <a:avLst/>
          </a:prstGeom>
          <a:solidFill>
            <a:srgbClr val="FFFFFF">
              <a:alpha val="30000"/>
            </a:srgbClr>
          </a:solidFill>
        </p:spPr>
        <p:txBody>
          <a:bodyPr/>
          <a:lstStyle/>
          <a:p>
            <a:endParaRPr lang="en-CA"/>
          </a:p>
        </p:txBody>
      </p:sp>
      <p:sp>
        <p:nvSpPr>
          <p:cNvPr id="36" name="Text 34"/>
          <p:cNvSpPr/>
          <p:nvPr/>
        </p:nvSpPr>
        <p:spPr>
          <a:xfrm>
            <a:off x="4749698" y="4567428"/>
            <a:ext cx="2692298" cy="310896"/>
          </a:xfrm>
          <a:prstGeom prst="rect">
            <a:avLst/>
          </a:prstGeom>
          <a:noFill/>
        </p:spPr>
        <p:txBody>
          <a:bodyPr wrap="square" lIns="0" tIns="0" rIns="0" bIns="0" rtlCol="0" anchor="ctr">
            <a:normAutofit/>
          </a:bodyPr>
          <a:lstStyle/>
          <a:p>
            <a:pPr marL="0" indent="0" algn="ctr">
              <a:buNone/>
            </a:pPr>
            <a:r>
              <a:rPr lang="en-US" sz="1200" dirty="0">
                <a:solidFill>
                  <a:srgbClr val="FFFFFF"/>
                </a:solidFill>
                <a:latin typeface="Helvetica Neue" pitchFamily="34" charset="0"/>
                <a:ea typeface="Helvetica Neue" pitchFamily="34" charset="-122"/>
                <a:cs typeface="Helvetica Neue" pitchFamily="34" charset="-120"/>
              </a:rPr>
              <a:t>Live location and status</a:t>
            </a:r>
            <a:endParaRPr lang="en-US" sz="1200" dirty="0"/>
          </a:p>
        </p:txBody>
      </p:sp>
      <p:sp>
        <p:nvSpPr>
          <p:cNvPr id="37" name="Shape 35"/>
          <p:cNvSpPr/>
          <p:nvPr/>
        </p:nvSpPr>
        <p:spPr>
          <a:xfrm>
            <a:off x="4859426" y="4914900"/>
            <a:ext cx="2472842" cy="7315"/>
          </a:xfrm>
          <a:prstGeom prst="rect">
            <a:avLst/>
          </a:prstGeom>
          <a:solidFill>
            <a:srgbClr val="FFFFFF">
              <a:alpha val="30000"/>
            </a:srgbClr>
          </a:solidFill>
        </p:spPr>
        <p:txBody>
          <a:bodyPr/>
          <a:lstStyle/>
          <a:p>
            <a:endParaRPr lang="en-CA"/>
          </a:p>
        </p:txBody>
      </p:sp>
      <p:sp>
        <p:nvSpPr>
          <p:cNvPr id="38" name="Text 36"/>
          <p:cNvSpPr/>
          <p:nvPr/>
        </p:nvSpPr>
        <p:spPr>
          <a:xfrm>
            <a:off x="4749698" y="4988052"/>
            <a:ext cx="2692298" cy="310896"/>
          </a:xfrm>
          <a:prstGeom prst="rect">
            <a:avLst/>
          </a:prstGeom>
          <a:noFill/>
        </p:spPr>
        <p:txBody>
          <a:bodyPr wrap="square" lIns="0" tIns="0" rIns="0" bIns="0" rtlCol="0" anchor="ctr">
            <a:normAutofit/>
          </a:bodyPr>
          <a:lstStyle/>
          <a:p>
            <a:pPr marL="0" indent="0" algn="ctr">
              <a:buNone/>
            </a:pPr>
            <a:r>
              <a:rPr lang="en-US" sz="1200" dirty="0">
                <a:solidFill>
                  <a:srgbClr val="FFFFFF"/>
                </a:solidFill>
                <a:latin typeface="Helvetica Neue" pitchFamily="34" charset="0"/>
                <a:ea typeface="Helvetica Neue" pitchFamily="34" charset="-122"/>
                <a:cs typeface="Helvetica Neue" pitchFamily="34" charset="-120"/>
              </a:rPr>
              <a:t>Alerts and exceptions</a:t>
            </a:r>
            <a:endParaRPr lang="en-US" sz="1200" dirty="0"/>
          </a:p>
        </p:txBody>
      </p:sp>
      <p:sp>
        <p:nvSpPr>
          <p:cNvPr id="39" name="Shape 37"/>
          <p:cNvSpPr/>
          <p:nvPr/>
        </p:nvSpPr>
        <p:spPr>
          <a:xfrm>
            <a:off x="4859426" y="5335524"/>
            <a:ext cx="2472842" cy="7315"/>
          </a:xfrm>
          <a:prstGeom prst="rect">
            <a:avLst/>
          </a:prstGeom>
          <a:solidFill>
            <a:srgbClr val="FFFFFF">
              <a:alpha val="30000"/>
            </a:srgbClr>
          </a:solidFill>
        </p:spPr>
        <p:txBody>
          <a:bodyPr/>
          <a:lstStyle/>
          <a:p>
            <a:endParaRPr lang="en-CA"/>
          </a:p>
        </p:txBody>
      </p:sp>
      <p:sp>
        <p:nvSpPr>
          <p:cNvPr id="40" name="Text 38"/>
          <p:cNvSpPr/>
          <p:nvPr/>
        </p:nvSpPr>
        <p:spPr>
          <a:xfrm>
            <a:off x="4749698" y="5408676"/>
            <a:ext cx="2692298" cy="310896"/>
          </a:xfrm>
          <a:prstGeom prst="rect">
            <a:avLst/>
          </a:prstGeom>
          <a:noFill/>
        </p:spPr>
        <p:txBody>
          <a:bodyPr wrap="square" lIns="0" tIns="0" rIns="0" bIns="0" rtlCol="0" anchor="ctr">
            <a:normAutofit/>
          </a:bodyPr>
          <a:lstStyle/>
          <a:p>
            <a:pPr marL="0" indent="0" algn="ctr">
              <a:buNone/>
            </a:pPr>
            <a:r>
              <a:rPr lang="en-US" sz="1200" dirty="0">
                <a:solidFill>
                  <a:srgbClr val="FFFFFF"/>
                </a:solidFill>
                <a:latin typeface="Helvetica Neue" pitchFamily="34" charset="0"/>
                <a:ea typeface="Helvetica Neue" pitchFamily="34" charset="-122"/>
                <a:cs typeface="Helvetica Neue" pitchFamily="34" charset="-120"/>
              </a:rPr>
              <a:t>History and reporting</a:t>
            </a:r>
            <a:endParaRPr lang="en-US" sz="1200" dirty="0"/>
          </a:p>
        </p:txBody>
      </p:sp>
      <p:sp>
        <p:nvSpPr>
          <p:cNvPr id="41" name="Text 39"/>
          <p:cNvSpPr/>
          <p:nvPr/>
        </p:nvSpPr>
        <p:spPr>
          <a:xfrm>
            <a:off x="548640" y="6245352"/>
            <a:ext cx="11064240" cy="256032"/>
          </a:xfrm>
          <a:prstGeom prst="rect">
            <a:avLst/>
          </a:prstGeom>
          <a:noFill/>
        </p:spPr>
        <p:txBody>
          <a:bodyPr wrap="square" lIns="0" tIns="0" rIns="0" bIns="0" rtlCol="0" anchor="ctr"/>
          <a:lstStyle/>
          <a:p>
            <a:pPr marL="0" indent="0">
              <a:buNone/>
            </a:pPr>
            <a:r>
              <a:rPr lang="en-US" sz="900" i="1" dirty="0">
                <a:solidFill>
                  <a:srgbClr val="9FB2C4"/>
                </a:solidFill>
                <a:latin typeface="Helvetica Neue" pitchFamily="34" charset="0"/>
                <a:ea typeface="Helvetica Neue" pitchFamily="34" charset="-122"/>
                <a:cs typeface="Helvetica Neue" pitchFamily="34" charset="-120"/>
              </a:rPr>
              <a:t>The three market views that follow show what this looks like in each segment.</a:t>
            </a:r>
            <a:endParaRPr lang="en-US" sz="900" dirty="0"/>
          </a:p>
        </p:txBody>
      </p:sp>
      <p:sp>
        <p:nvSpPr>
          <p:cNvPr id="42"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MARKET SOLUTIONS · 1 OF 3</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OTR Transportation</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Text 3"/>
          <p:cNvSpPr/>
          <p:nvPr/>
        </p:nvSpPr>
        <p:spPr>
          <a:xfrm>
            <a:off x="548640" y="1627632"/>
            <a:ext cx="11094415" cy="402336"/>
          </a:xfrm>
          <a:prstGeom prst="rect">
            <a:avLst/>
          </a:prstGeom>
          <a:noFill/>
        </p:spPr>
        <p:txBody>
          <a:bodyPr wrap="square" lIns="0" tIns="0" rIns="0" bIns="0" rtlCol="0" anchor="t">
            <a:normAutofit/>
          </a:bodyPr>
          <a:lstStyle/>
          <a:p>
            <a:pPr marL="0" indent="0">
              <a:lnSpc>
                <a:spcPct val="120000"/>
              </a:lnSpc>
              <a:buNone/>
            </a:pPr>
            <a:r>
              <a:rPr lang="en-US" sz="1400" dirty="0">
                <a:solidFill>
                  <a:srgbClr val="9FB2C4"/>
                </a:solidFill>
                <a:latin typeface="Helvetica Neue" pitchFamily="34" charset="0"/>
                <a:ea typeface="Helvetica Neue" pitchFamily="34" charset="-122"/>
                <a:cs typeface="Helvetica Neue" pitchFamily="34" charset="-120"/>
              </a:rPr>
              <a:t>Tractor, trailer and load on one platform, with each solution shown where it installs.</a:t>
            </a:r>
            <a:endParaRPr lang="en-US" sz="1400" dirty="0"/>
          </a:p>
        </p:txBody>
      </p:sp>
      <p:pic>
        <p:nvPicPr>
          <p:cNvPr id="6" name="Image 0" descr="rig-otr-cutaway.png"/>
          <p:cNvPicPr>
            <a:picLocks noChangeAspect="1"/>
          </p:cNvPicPr>
          <p:nvPr/>
        </p:nvPicPr>
        <p:blipFill>
          <a:blip r:embed="rId2"/>
          <a:stretch>
            <a:fillRect/>
          </a:stretch>
        </p:blipFill>
        <p:spPr>
          <a:xfrm>
            <a:off x="1990914" y="3261245"/>
            <a:ext cx="8209867" cy="2093353"/>
          </a:xfrm>
          <a:prstGeom prst="rect">
            <a:avLst/>
          </a:prstGeom>
        </p:spPr>
      </p:pic>
      <p:sp>
        <p:nvSpPr>
          <p:cNvPr id="7" name="Shape 4"/>
          <p:cNvSpPr/>
          <p:nvPr/>
        </p:nvSpPr>
        <p:spPr>
          <a:xfrm>
            <a:off x="2805500" y="2935590"/>
            <a:ext cx="12802" cy="338255"/>
          </a:xfrm>
          <a:prstGeom prst="rect">
            <a:avLst/>
          </a:prstGeom>
          <a:solidFill>
            <a:srgbClr val="1E9CE3"/>
          </a:solidFill>
        </p:spPr>
        <p:txBody>
          <a:bodyPr/>
          <a:lstStyle/>
          <a:p>
            <a:endParaRPr lang="en-CA"/>
          </a:p>
        </p:txBody>
      </p:sp>
      <p:sp>
        <p:nvSpPr>
          <p:cNvPr id="8" name="Shape 5"/>
          <p:cNvSpPr/>
          <p:nvPr/>
        </p:nvSpPr>
        <p:spPr>
          <a:xfrm>
            <a:off x="880256" y="2929189"/>
            <a:ext cx="1931644" cy="12802"/>
          </a:xfrm>
          <a:prstGeom prst="rect">
            <a:avLst/>
          </a:prstGeom>
          <a:solidFill>
            <a:srgbClr val="1E9CE3"/>
          </a:solidFill>
        </p:spPr>
        <p:txBody>
          <a:bodyPr/>
          <a:lstStyle/>
          <a:p>
            <a:endParaRPr lang="en-CA"/>
          </a:p>
        </p:txBody>
      </p:sp>
      <p:sp>
        <p:nvSpPr>
          <p:cNvPr id="9" name="Shape 6"/>
          <p:cNvSpPr/>
          <p:nvPr/>
        </p:nvSpPr>
        <p:spPr>
          <a:xfrm>
            <a:off x="2761609" y="3223553"/>
            <a:ext cx="100584" cy="100584"/>
          </a:xfrm>
          <a:prstGeom prst="ellipse">
            <a:avLst/>
          </a:prstGeom>
          <a:solidFill>
            <a:srgbClr val="1E9CE3"/>
          </a:solidFill>
          <a:ln w="15875">
            <a:solidFill>
              <a:srgbClr val="0A1929"/>
            </a:solidFill>
            <a:prstDash val="solid"/>
          </a:ln>
        </p:spPr>
        <p:txBody>
          <a:bodyPr/>
          <a:lstStyle/>
          <a:p>
            <a:endParaRPr lang="en-CA"/>
          </a:p>
        </p:txBody>
      </p:sp>
      <p:sp>
        <p:nvSpPr>
          <p:cNvPr id="10" name="Shape 7"/>
          <p:cNvSpPr/>
          <p:nvPr/>
        </p:nvSpPr>
        <p:spPr>
          <a:xfrm>
            <a:off x="770528" y="2130918"/>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11" name="Image 1" descr="domecamera.png"/>
          <p:cNvPicPr>
            <a:picLocks noChangeAspect="1"/>
          </p:cNvPicPr>
          <p:nvPr/>
        </p:nvPicPr>
        <p:blipFill>
          <a:blip r:embed="rId3"/>
          <a:stretch>
            <a:fillRect/>
          </a:stretch>
        </p:blipFill>
        <p:spPr>
          <a:xfrm>
            <a:off x="816248" y="2176638"/>
            <a:ext cx="329184" cy="329184"/>
          </a:xfrm>
          <a:prstGeom prst="rect">
            <a:avLst/>
          </a:prstGeom>
        </p:spPr>
      </p:pic>
      <p:sp>
        <p:nvSpPr>
          <p:cNvPr id="12" name="Text 8"/>
          <p:cNvSpPr/>
          <p:nvPr/>
        </p:nvSpPr>
        <p:spPr>
          <a:xfrm>
            <a:off x="1291736" y="2130918"/>
            <a:ext cx="185623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Cargo camera</a:t>
            </a:r>
            <a:endParaRPr lang="en-US" sz="1300" dirty="0"/>
          </a:p>
        </p:txBody>
      </p:sp>
      <p:sp>
        <p:nvSpPr>
          <p:cNvPr id="13" name="Text 9"/>
          <p:cNvSpPr/>
          <p:nvPr/>
        </p:nvSpPr>
        <p:spPr>
          <a:xfrm>
            <a:off x="770528" y="2569830"/>
            <a:ext cx="2377440" cy="274320"/>
          </a:xfrm>
          <a:prstGeom prst="rect">
            <a:avLst/>
          </a:prstGeom>
          <a:noFill/>
        </p:spPr>
        <p:txBody>
          <a:bodyPr wrap="square" lIns="0" tIns="0" rIns="0" bIns="0" rtlCol="0" anchor="t">
            <a:normAutofit/>
          </a:bodyPr>
          <a:lstStyle/>
          <a:p>
            <a:pPr marL="0" indent="0" algn="l">
              <a:buNone/>
            </a:pPr>
            <a:r>
              <a:rPr lang="en-US" sz="1100" dirty="0">
                <a:solidFill>
                  <a:srgbClr val="9FB2C4"/>
                </a:solidFill>
                <a:latin typeface="Helvetica Neue" pitchFamily="34" charset="0"/>
                <a:ea typeface="Helvetica Neue" pitchFamily="34" charset="-122"/>
                <a:cs typeface="Helvetica Neue" pitchFamily="34" charset="-120"/>
              </a:rPr>
              <a:t>Load and door status</a:t>
            </a:r>
            <a:endParaRPr lang="en-US" sz="1100" dirty="0"/>
          </a:p>
        </p:txBody>
      </p:sp>
      <p:sp>
        <p:nvSpPr>
          <p:cNvPr id="14" name="Shape 10"/>
          <p:cNvSpPr/>
          <p:nvPr/>
        </p:nvSpPr>
        <p:spPr>
          <a:xfrm>
            <a:off x="4447473" y="2935590"/>
            <a:ext cx="12802" cy="517550"/>
          </a:xfrm>
          <a:prstGeom prst="rect">
            <a:avLst/>
          </a:prstGeom>
          <a:solidFill>
            <a:srgbClr val="1E9CE3"/>
          </a:solidFill>
        </p:spPr>
        <p:txBody>
          <a:bodyPr/>
          <a:lstStyle/>
          <a:p>
            <a:endParaRPr lang="en-CA"/>
          </a:p>
        </p:txBody>
      </p:sp>
      <p:sp>
        <p:nvSpPr>
          <p:cNvPr id="15" name="Shape 11"/>
          <p:cNvSpPr/>
          <p:nvPr/>
        </p:nvSpPr>
        <p:spPr>
          <a:xfrm>
            <a:off x="3653860" y="2929189"/>
            <a:ext cx="800014" cy="12802"/>
          </a:xfrm>
          <a:prstGeom prst="rect">
            <a:avLst/>
          </a:prstGeom>
          <a:solidFill>
            <a:srgbClr val="1E9CE3"/>
          </a:solidFill>
        </p:spPr>
        <p:txBody>
          <a:bodyPr/>
          <a:lstStyle/>
          <a:p>
            <a:endParaRPr lang="en-CA"/>
          </a:p>
        </p:txBody>
      </p:sp>
      <p:sp>
        <p:nvSpPr>
          <p:cNvPr id="16" name="Shape 12"/>
          <p:cNvSpPr/>
          <p:nvPr/>
        </p:nvSpPr>
        <p:spPr>
          <a:xfrm>
            <a:off x="4403582" y="3402848"/>
            <a:ext cx="100584" cy="100584"/>
          </a:xfrm>
          <a:prstGeom prst="ellipse">
            <a:avLst/>
          </a:prstGeom>
          <a:solidFill>
            <a:srgbClr val="1E9CE3"/>
          </a:solidFill>
          <a:ln w="15875">
            <a:solidFill>
              <a:srgbClr val="0A1929"/>
            </a:solidFill>
            <a:prstDash val="solid"/>
          </a:ln>
        </p:spPr>
        <p:txBody>
          <a:bodyPr/>
          <a:lstStyle/>
          <a:p>
            <a:endParaRPr lang="en-CA"/>
          </a:p>
        </p:txBody>
      </p:sp>
      <p:sp>
        <p:nvSpPr>
          <p:cNvPr id="17" name="Text 13"/>
          <p:cNvSpPr/>
          <p:nvPr/>
        </p:nvSpPr>
        <p:spPr>
          <a:xfrm>
            <a:off x="3544132" y="2130918"/>
            <a:ext cx="2377440"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Temperature</a:t>
            </a:r>
            <a:endParaRPr lang="en-US" sz="1300" dirty="0"/>
          </a:p>
        </p:txBody>
      </p:sp>
      <p:sp>
        <p:nvSpPr>
          <p:cNvPr id="18" name="Text 14"/>
          <p:cNvSpPr/>
          <p:nvPr/>
        </p:nvSpPr>
        <p:spPr>
          <a:xfrm>
            <a:off x="3544132" y="2569830"/>
            <a:ext cx="2377440" cy="274320"/>
          </a:xfrm>
          <a:prstGeom prst="rect">
            <a:avLst/>
          </a:prstGeom>
          <a:noFill/>
        </p:spPr>
        <p:txBody>
          <a:bodyPr wrap="square" lIns="0" tIns="0" rIns="0" bIns="0" rtlCol="0" anchor="t">
            <a:normAutofit/>
          </a:bodyPr>
          <a:lstStyle/>
          <a:p>
            <a:pPr marL="0" indent="0" algn="l">
              <a:buNone/>
            </a:pPr>
            <a:r>
              <a:rPr lang="en-US" sz="1100" dirty="0">
                <a:solidFill>
                  <a:srgbClr val="9FB2C4"/>
                </a:solidFill>
                <a:latin typeface="Helvetica Neue" pitchFamily="34" charset="0"/>
                <a:ea typeface="Helvetica Neue" pitchFamily="34" charset="-122"/>
                <a:cs typeface="Helvetica Neue" pitchFamily="34" charset="-120"/>
              </a:rPr>
              <a:t>Cargo and reefer</a:t>
            </a:r>
            <a:endParaRPr lang="en-US" sz="1100" dirty="0"/>
          </a:p>
        </p:txBody>
      </p:sp>
      <p:sp>
        <p:nvSpPr>
          <p:cNvPr id="19" name="Shape 15"/>
          <p:cNvSpPr/>
          <p:nvPr/>
        </p:nvSpPr>
        <p:spPr>
          <a:xfrm>
            <a:off x="5923031" y="2935590"/>
            <a:ext cx="12802" cy="1017910"/>
          </a:xfrm>
          <a:prstGeom prst="rect">
            <a:avLst/>
          </a:prstGeom>
          <a:solidFill>
            <a:srgbClr val="1E9CE3"/>
          </a:solidFill>
        </p:spPr>
        <p:txBody>
          <a:bodyPr/>
          <a:lstStyle/>
          <a:p>
            <a:endParaRPr lang="en-CA"/>
          </a:p>
        </p:txBody>
      </p:sp>
      <p:sp>
        <p:nvSpPr>
          <p:cNvPr id="20" name="Shape 16"/>
          <p:cNvSpPr/>
          <p:nvPr/>
        </p:nvSpPr>
        <p:spPr>
          <a:xfrm>
            <a:off x="5929431" y="2929189"/>
            <a:ext cx="498033" cy="12802"/>
          </a:xfrm>
          <a:prstGeom prst="rect">
            <a:avLst/>
          </a:prstGeom>
          <a:solidFill>
            <a:srgbClr val="1E9CE3"/>
          </a:solidFill>
        </p:spPr>
        <p:txBody>
          <a:bodyPr/>
          <a:lstStyle/>
          <a:p>
            <a:endParaRPr lang="en-CA"/>
          </a:p>
        </p:txBody>
      </p:sp>
      <p:sp>
        <p:nvSpPr>
          <p:cNvPr id="21" name="Shape 17"/>
          <p:cNvSpPr/>
          <p:nvPr/>
        </p:nvSpPr>
        <p:spPr>
          <a:xfrm>
            <a:off x="5879139" y="3903208"/>
            <a:ext cx="100584" cy="100584"/>
          </a:xfrm>
          <a:prstGeom prst="ellipse">
            <a:avLst/>
          </a:prstGeom>
          <a:solidFill>
            <a:srgbClr val="1E9CE3"/>
          </a:solidFill>
          <a:ln w="15875">
            <a:solidFill>
              <a:srgbClr val="0A1929"/>
            </a:solidFill>
            <a:prstDash val="solid"/>
          </a:ln>
        </p:spPr>
        <p:txBody>
          <a:bodyPr/>
          <a:lstStyle/>
          <a:p>
            <a:endParaRPr lang="en-CA"/>
          </a:p>
        </p:txBody>
      </p:sp>
      <p:sp>
        <p:nvSpPr>
          <p:cNvPr id="22" name="Shape 18"/>
          <p:cNvSpPr/>
          <p:nvPr/>
        </p:nvSpPr>
        <p:spPr>
          <a:xfrm>
            <a:off x="6317736" y="2130918"/>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23" name="Image 2" descr="iq-batt-5-device.png"/>
          <p:cNvPicPr>
            <a:picLocks noChangeAspect="1"/>
          </p:cNvPicPr>
          <p:nvPr/>
        </p:nvPicPr>
        <p:blipFill>
          <a:blip r:embed="rId4"/>
          <a:stretch>
            <a:fillRect/>
          </a:stretch>
        </p:blipFill>
        <p:spPr>
          <a:xfrm>
            <a:off x="6363456" y="2194469"/>
            <a:ext cx="329184" cy="293522"/>
          </a:xfrm>
          <a:prstGeom prst="rect">
            <a:avLst/>
          </a:prstGeom>
        </p:spPr>
      </p:pic>
      <p:sp>
        <p:nvSpPr>
          <p:cNvPr id="24" name="Text 19"/>
          <p:cNvSpPr/>
          <p:nvPr/>
        </p:nvSpPr>
        <p:spPr>
          <a:xfrm>
            <a:off x="6838944" y="2130918"/>
            <a:ext cx="185623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Cargo tracking</a:t>
            </a:r>
            <a:endParaRPr lang="en-US" sz="1300" dirty="0"/>
          </a:p>
        </p:txBody>
      </p:sp>
      <p:sp>
        <p:nvSpPr>
          <p:cNvPr id="25" name="Text 20"/>
          <p:cNvSpPr/>
          <p:nvPr/>
        </p:nvSpPr>
        <p:spPr>
          <a:xfrm>
            <a:off x="6317736" y="2569830"/>
            <a:ext cx="2377440" cy="274320"/>
          </a:xfrm>
          <a:prstGeom prst="rect">
            <a:avLst/>
          </a:prstGeom>
          <a:noFill/>
        </p:spPr>
        <p:txBody>
          <a:bodyPr wrap="square" lIns="0" tIns="0" rIns="0" bIns="0" rtlCol="0" anchor="t">
            <a:normAutofit/>
          </a:bodyPr>
          <a:lstStyle/>
          <a:p>
            <a:pPr marL="0" indent="0" algn="l">
              <a:buNone/>
            </a:pPr>
            <a:r>
              <a:rPr lang="en-US" sz="1100" dirty="0">
                <a:solidFill>
                  <a:srgbClr val="9FB2C4"/>
                </a:solidFill>
                <a:latin typeface="Helvetica Neue" pitchFamily="34" charset="0"/>
                <a:ea typeface="Helvetica Neue" pitchFamily="34" charset="-122"/>
                <a:cs typeface="Helvetica Neue" pitchFamily="34" charset="-120"/>
              </a:rPr>
              <a:t>Battery tags on the load</a:t>
            </a:r>
            <a:endParaRPr lang="en-US" sz="1100" dirty="0"/>
          </a:p>
        </p:txBody>
      </p:sp>
      <p:sp>
        <p:nvSpPr>
          <p:cNvPr id="26" name="Shape 21"/>
          <p:cNvSpPr/>
          <p:nvPr/>
        </p:nvSpPr>
        <p:spPr>
          <a:xfrm>
            <a:off x="9206977" y="2935590"/>
            <a:ext cx="12802" cy="834445"/>
          </a:xfrm>
          <a:prstGeom prst="rect">
            <a:avLst/>
          </a:prstGeom>
          <a:solidFill>
            <a:srgbClr val="1E9CE3"/>
          </a:solidFill>
        </p:spPr>
        <p:txBody>
          <a:bodyPr/>
          <a:lstStyle/>
          <a:p>
            <a:endParaRPr lang="en-CA"/>
          </a:p>
        </p:txBody>
      </p:sp>
      <p:sp>
        <p:nvSpPr>
          <p:cNvPr id="27" name="Shape 22"/>
          <p:cNvSpPr/>
          <p:nvPr/>
        </p:nvSpPr>
        <p:spPr>
          <a:xfrm>
            <a:off x="9213378" y="2929189"/>
            <a:ext cx="1987116" cy="12802"/>
          </a:xfrm>
          <a:prstGeom prst="rect">
            <a:avLst/>
          </a:prstGeom>
          <a:solidFill>
            <a:srgbClr val="1E9CE3"/>
          </a:solidFill>
        </p:spPr>
        <p:txBody>
          <a:bodyPr/>
          <a:lstStyle/>
          <a:p>
            <a:endParaRPr lang="en-CA"/>
          </a:p>
        </p:txBody>
      </p:sp>
      <p:sp>
        <p:nvSpPr>
          <p:cNvPr id="28" name="Shape 23"/>
          <p:cNvSpPr/>
          <p:nvPr/>
        </p:nvSpPr>
        <p:spPr>
          <a:xfrm>
            <a:off x="9163086" y="3719743"/>
            <a:ext cx="100584" cy="100584"/>
          </a:xfrm>
          <a:prstGeom prst="ellipse">
            <a:avLst/>
          </a:prstGeom>
          <a:solidFill>
            <a:srgbClr val="1E9CE3"/>
          </a:solidFill>
          <a:ln w="15875">
            <a:solidFill>
              <a:srgbClr val="0A1929"/>
            </a:solidFill>
            <a:prstDash val="solid"/>
          </a:ln>
        </p:spPr>
        <p:txBody>
          <a:bodyPr/>
          <a:lstStyle/>
          <a:p>
            <a:endParaRPr lang="en-CA"/>
          </a:p>
        </p:txBody>
      </p:sp>
      <p:sp>
        <p:nvSpPr>
          <p:cNvPr id="29" name="Shape 24"/>
          <p:cNvSpPr/>
          <p:nvPr/>
        </p:nvSpPr>
        <p:spPr>
          <a:xfrm>
            <a:off x="10889599" y="2130918"/>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30" name="Image 3" descr="me40-device.png"/>
          <p:cNvPicPr>
            <a:picLocks noChangeAspect="1"/>
          </p:cNvPicPr>
          <p:nvPr/>
        </p:nvPicPr>
        <p:blipFill>
          <a:blip r:embed="rId5"/>
          <a:stretch>
            <a:fillRect/>
          </a:stretch>
        </p:blipFill>
        <p:spPr>
          <a:xfrm>
            <a:off x="10935319" y="2176638"/>
            <a:ext cx="329184" cy="329184"/>
          </a:xfrm>
          <a:prstGeom prst="rect">
            <a:avLst/>
          </a:prstGeom>
        </p:spPr>
      </p:pic>
      <p:sp>
        <p:nvSpPr>
          <p:cNvPr id="31" name="Text 25"/>
          <p:cNvSpPr/>
          <p:nvPr/>
        </p:nvSpPr>
        <p:spPr>
          <a:xfrm>
            <a:off x="8932783" y="2130918"/>
            <a:ext cx="1856232" cy="420624"/>
          </a:xfrm>
          <a:prstGeom prst="rect">
            <a:avLst/>
          </a:prstGeom>
          <a:noFill/>
        </p:spPr>
        <p:txBody>
          <a:bodyPr wrap="square" lIns="0" tIns="0" rIns="0" bIns="0" rtlCol="0" anchor="ctr">
            <a:normAutofit/>
          </a:bodyPr>
          <a:lstStyle/>
          <a:p>
            <a:pPr marL="0" indent="0" algn="r">
              <a:buNone/>
            </a:pPr>
            <a:r>
              <a:rPr lang="en-US" sz="1300" b="1" dirty="0">
                <a:solidFill>
                  <a:srgbClr val="FFFFFF"/>
                </a:solidFill>
                <a:latin typeface="Helvetica Neue" pitchFamily="34" charset="0"/>
                <a:ea typeface="Helvetica Neue" pitchFamily="34" charset="-122"/>
                <a:cs typeface="Helvetica Neue" pitchFamily="34" charset="-120"/>
              </a:rPr>
              <a:t>Video safety</a:t>
            </a:r>
            <a:endParaRPr lang="en-US" sz="1300" dirty="0"/>
          </a:p>
        </p:txBody>
      </p:sp>
      <p:sp>
        <p:nvSpPr>
          <p:cNvPr id="32" name="Text 26"/>
          <p:cNvSpPr/>
          <p:nvPr/>
        </p:nvSpPr>
        <p:spPr>
          <a:xfrm>
            <a:off x="8932783" y="2569830"/>
            <a:ext cx="2377440" cy="274320"/>
          </a:xfrm>
          <a:prstGeom prst="rect">
            <a:avLst/>
          </a:prstGeom>
          <a:noFill/>
        </p:spPr>
        <p:txBody>
          <a:bodyPr wrap="square" lIns="0" tIns="0" rIns="0" bIns="0" rtlCol="0" anchor="t">
            <a:normAutofit/>
          </a:bodyPr>
          <a:lstStyle/>
          <a:p>
            <a:pPr marL="0" indent="0" algn="r">
              <a:buNone/>
            </a:pPr>
            <a:r>
              <a:rPr lang="en-US" sz="1100" dirty="0">
                <a:solidFill>
                  <a:srgbClr val="9FB2C4"/>
                </a:solidFill>
                <a:latin typeface="Helvetica Neue" pitchFamily="34" charset="0"/>
                <a:ea typeface="Helvetica Neue" pitchFamily="34" charset="-122"/>
                <a:cs typeface="Helvetica Neue" pitchFamily="34" charset="-120"/>
              </a:rPr>
              <a:t>Road and cab cameras</a:t>
            </a:r>
            <a:endParaRPr lang="en-US" sz="1100" dirty="0"/>
          </a:p>
        </p:txBody>
      </p:sp>
      <p:sp>
        <p:nvSpPr>
          <p:cNvPr id="33" name="Shape 27"/>
          <p:cNvSpPr/>
          <p:nvPr/>
        </p:nvSpPr>
        <p:spPr>
          <a:xfrm>
            <a:off x="3382409" y="5133515"/>
            <a:ext cx="12802" cy="463345"/>
          </a:xfrm>
          <a:prstGeom prst="rect">
            <a:avLst/>
          </a:prstGeom>
          <a:solidFill>
            <a:srgbClr val="1E9CE3"/>
          </a:solidFill>
        </p:spPr>
        <p:txBody>
          <a:bodyPr/>
          <a:lstStyle/>
          <a:p>
            <a:endParaRPr lang="en-CA"/>
          </a:p>
        </p:txBody>
      </p:sp>
      <p:sp>
        <p:nvSpPr>
          <p:cNvPr id="34" name="Shape 28"/>
          <p:cNvSpPr/>
          <p:nvPr/>
        </p:nvSpPr>
        <p:spPr>
          <a:xfrm>
            <a:off x="880256" y="5590459"/>
            <a:ext cx="2508554" cy="12802"/>
          </a:xfrm>
          <a:prstGeom prst="rect">
            <a:avLst/>
          </a:prstGeom>
          <a:solidFill>
            <a:srgbClr val="1E9CE3"/>
          </a:solidFill>
        </p:spPr>
        <p:txBody>
          <a:bodyPr/>
          <a:lstStyle/>
          <a:p>
            <a:endParaRPr lang="en-CA"/>
          </a:p>
        </p:txBody>
      </p:sp>
      <p:sp>
        <p:nvSpPr>
          <p:cNvPr id="35" name="Shape 29"/>
          <p:cNvSpPr/>
          <p:nvPr/>
        </p:nvSpPr>
        <p:spPr>
          <a:xfrm>
            <a:off x="3338518" y="5083223"/>
            <a:ext cx="100584" cy="100584"/>
          </a:xfrm>
          <a:prstGeom prst="ellipse">
            <a:avLst/>
          </a:prstGeom>
          <a:solidFill>
            <a:srgbClr val="1E9CE3"/>
          </a:solidFill>
          <a:ln w="15875">
            <a:solidFill>
              <a:srgbClr val="0A1929"/>
            </a:solidFill>
            <a:prstDash val="solid"/>
          </a:ln>
        </p:spPr>
        <p:txBody>
          <a:bodyPr/>
          <a:lstStyle/>
          <a:p>
            <a:endParaRPr lang="en-CA"/>
          </a:p>
        </p:txBody>
      </p:sp>
      <p:sp>
        <p:nvSpPr>
          <p:cNvPr id="36" name="Text 30"/>
          <p:cNvSpPr/>
          <p:nvPr/>
        </p:nvSpPr>
        <p:spPr>
          <a:xfrm>
            <a:off x="770528" y="5633436"/>
            <a:ext cx="2697480"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Wheel and brakes</a:t>
            </a:r>
            <a:endParaRPr lang="en-US" sz="1300" dirty="0"/>
          </a:p>
        </p:txBody>
      </p:sp>
      <p:sp>
        <p:nvSpPr>
          <p:cNvPr id="37" name="Text 31"/>
          <p:cNvSpPr/>
          <p:nvPr/>
        </p:nvSpPr>
        <p:spPr>
          <a:xfrm>
            <a:off x="770528" y="6072348"/>
            <a:ext cx="2697480" cy="274320"/>
          </a:xfrm>
          <a:prstGeom prst="rect">
            <a:avLst/>
          </a:prstGeom>
          <a:noFill/>
        </p:spPr>
        <p:txBody>
          <a:bodyPr wrap="square" lIns="0" tIns="0" rIns="0" bIns="0" rtlCol="0" anchor="t">
            <a:normAutofit/>
          </a:bodyPr>
          <a:lstStyle/>
          <a:p>
            <a:pPr marL="0" indent="0" algn="l">
              <a:buNone/>
            </a:pPr>
            <a:r>
              <a:rPr lang="en-US" sz="1100" dirty="0">
                <a:solidFill>
                  <a:srgbClr val="9FB2C4"/>
                </a:solidFill>
                <a:latin typeface="Helvetica Neue" pitchFamily="34" charset="0"/>
                <a:ea typeface="Helvetica Neue" pitchFamily="34" charset="-122"/>
                <a:cs typeface="Helvetica Neue" pitchFamily="34" charset="-120"/>
              </a:rPr>
              <a:t>Wear and rollover alerts</a:t>
            </a:r>
            <a:endParaRPr lang="en-US" sz="1100" dirty="0"/>
          </a:p>
        </p:txBody>
      </p:sp>
      <p:sp>
        <p:nvSpPr>
          <p:cNvPr id="38" name="Shape 32"/>
          <p:cNvSpPr/>
          <p:nvPr/>
        </p:nvSpPr>
        <p:spPr>
          <a:xfrm>
            <a:off x="4525134" y="5087648"/>
            <a:ext cx="12802" cy="509211"/>
          </a:xfrm>
          <a:prstGeom prst="rect">
            <a:avLst/>
          </a:prstGeom>
          <a:solidFill>
            <a:srgbClr val="1E9CE3"/>
          </a:solidFill>
        </p:spPr>
        <p:txBody>
          <a:bodyPr/>
          <a:lstStyle/>
          <a:p>
            <a:endParaRPr lang="en-CA"/>
          </a:p>
        </p:txBody>
      </p:sp>
      <p:sp>
        <p:nvSpPr>
          <p:cNvPr id="39" name="Shape 33"/>
          <p:cNvSpPr/>
          <p:nvPr/>
        </p:nvSpPr>
        <p:spPr>
          <a:xfrm>
            <a:off x="3653860" y="5590459"/>
            <a:ext cx="877675" cy="12802"/>
          </a:xfrm>
          <a:prstGeom prst="rect">
            <a:avLst/>
          </a:prstGeom>
          <a:solidFill>
            <a:srgbClr val="1E9CE3"/>
          </a:solidFill>
        </p:spPr>
        <p:txBody>
          <a:bodyPr/>
          <a:lstStyle/>
          <a:p>
            <a:endParaRPr lang="en-CA"/>
          </a:p>
        </p:txBody>
      </p:sp>
      <p:sp>
        <p:nvSpPr>
          <p:cNvPr id="40" name="Shape 34"/>
          <p:cNvSpPr/>
          <p:nvPr/>
        </p:nvSpPr>
        <p:spPr>
          <a:xfrm>
            <a:off x="4481243" y="5037356"/>
            <a:ext cx="100584" cy="100584"/>
          </a:xfrm>
          <a:prstGeom prst="ellipse">
            <a:avLst/>
          </a:prstGeom>
          <a:solidFill>
            <a:srgbClr val="1E9CE3"/>
          </a:solidFill>
          <a:ln w="15875">
            <a:solidFill>
              <a:srgbClr val="0A1929"/>
            </a:solidFill>
            <a:prstDash val="solid"/>
          </a:ln>
        </p:spPr>
        <p:txBody>
          <a:bodyPr/>
          <a:lstStyle/>
          <a:p>
            <a:endParaRPr lang="en-CA"/>
          </a:p>
        </p:txBody>
      </p:sp>
      <p:sp>
        <p:nvSpPr>
          <p:cNvPr id="41" name="Text 35"/>
          <p:cNvSpPr/>
          <p:nvPr/>
        </p:nvSpPr>
        <p:spPr>
          <a:xfrm>
            <a:off x="3544132" y="5633436"/>
            <a:ext cx="2377440"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Tire monitoring</a:t>
            </a:r>
            <a:endParaRPr lang="en-US" sz="1300" dirty="0"/>
          </a:p>
        </p:txBody>
      </p:sp>
      <p:sp>
        <p:nvSpPr>
          <p:cNvPr id="42" name="Text 36"/>
          <p:cNvSpPr/>
          <p:nvPr/>
        </p:nvSpPr>
        <p:spPr>
          <a:xfrm>
            <a:off x="3544132" y="6072348"/>
            <a:ext cx="2377440" cy="274320"/>
          </a:xfrm>
          <a:prstGeom prst="rect">
            <a:avLst/>
          </a:prstGeom>
          <a:noFill/>
        </p:spPr>
        <p:txBody>
          <a:bodyPr wrap="square" lIns="0" tIns="0" rIns="0" bIns="0" rtlCol="0" anchor="t">
            <a:normAutofit/>
          </a:bodyPr>
          <a:lstStyle/>
          <a:p>
            <a:pPr marL="0" indent="0" algn="l">
              <a:buNone/>
            </a:pPr>
            <a:r>
              <a:rPr lang="en-US" sz="1100" dirty="0">
                <a:solidFill>
                  <a:srgbClr val="9FB2C4"/>
                </a:solidFill>
                <a:latin typeface="Helvetica Neue" pitchFamily="34" charset="0"/>
                <a:ea typeface="Helvetica Neue" pitchFamily="34" charset="-122"/>
                <a:cs typeface="Helvetica Neue" pitchFamily="34" charset="-120"/>
              </a:rPr>
              <a:t>Pressure and auto-inflation</a:t>
            </a:r>
            <a:endParaRPr lang="en-US" sz="1100" dirty="0"/>
          </a:p>
        </p:txBody>
      </p:sp>
      <p:sp>
        <p:nvSpPr>
          <p:cNvPr id="43" name="Shape 37"/>
          <p:cNvSpPr/>
          <p:nvPr/>
        </p:nvSpPr>
        <p:spPr>
          <a:xfrm>
            <a:off x="6577601" y="4904183"/>
            <a:ext cx="12802" cy="692676"/>
          </a:xfrm>
          <a:prstGeom prst="rect">
            <a:avLst/>
          </a:prstGeom>
          <a:solidFill>
            <a:srgbClr val="1E9CE3"/>
          </a:solidFill>
        </p:spPr>
        <p:txBody>
          <a:bodyPr/>
          <a:lstStyle/>
          <a:p>
            <a:endParaRPr lang="en-CA"/>
          </a:p>
        </p:txBody>
      </p:sp>
      <p:sp>
        <p:nvSpPr>
          <p:cNvPr id="44" name="Shape 38"/>
          <p:cNvSpPr/>
          <p:nvPr/>
        </p:nvSpPr>
        <p:spPr>
          <a:xfrm>
            <a:off x="6427464" y="5590459"/>
            <a:ext cx="156538" cy="12802"/>
          </a:xfrm>
          <a:prstGeom prst="rect">
            <a:avLst/>
          </a:prstGeom>
          <a:solidFill>
            <a:srgbClr val="1E9CE3"/>
          </a:solidFill>
        </p:spPr>
        <p:txBody>
          <a:bodyPr/>
          <a:lstStyle/>
          <a:p>
            <a:endParaRPr lang="en-CA"/>
          </a:p>
        </p:txBody>
      </p:sp>
      <p:sp>
        <p:nvSpPr>
          <p:cNvPr id="45" name="Shape 39"/>
          <p:cNvSpPr/>
          <p:nvPr/>
        </p:nvSpPr>
        <p:spPr>
          <a:xfrm>
            <a:off x="6533710" y="4853891"/>
            <a:ext cx="100584" cy="100584"/>
          </a:xfrm>
          <a:prstGeom prst="ellipse">
            <a:avLst/>
          </a:prstGeom>
          <a:solidFill>
            <a:srgbClr val="1E9CE3"/>
          </a:solidFill>
          <a:ln w="15875">
            <a:solidFill>
              <a:srgbClr val="0A1929"/>
            </a:solidFill>
            <a:prstDash val="solid"/>
          </a:ln>
        </p:spPr>
        <p:txBody>
          <a:bodyPr/>
          <a:lstStyle/>
          <a:p>
            <a:endParaRPr lang="en-CA"/>
          </a:p>
        </p:txBody>
      </p:sp>
      <p:sp>
        <p:nvSpPr>
          <p:cNvPr id="46" name="Shape 40"/>
          <p:cNvSpPr/>
          <p:nvPr/>
        </p:nvSpPr>
        <p:spPr>
          <a:xfrm>
            <a:off x="6317736" y="56334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47" name="Image 4" descr="assettrac.png"/>
          <p:cNvPicPr>
            <a:picLocks noChangeAspect="1"/>
          </p:cNvPicPr>
          <p:nvPr/>
        </p:nvPicPr>
        <p:blipFill>
          <a:blip r:embed="rId6"/>
          <a:stretch>
            <a:fillRect/>
          </a:stretch>
        </p:blipFill>
        <p:spPr>
          <a:xfrm>
            <a:off x="6363456" y="5733582"/>
            <a:ext cx="329184" cy="220330"/>
          </a:xfrm>
          <a:prstGeom prst="rect">
            <a:avLst/>
          </a:prstGeom>
        </p:spPr>
      </p:pic>
      <p:sp>
        <p:nvSpPr>
          <p:cNvPr id="48" name="Text 41"/>
          <p:cNvSpPr/>
          <p:nvPr/>
        </p:nvSpPr>
        <p:spPr>
          <a:xfrm>
            <a:off x="6838944" y="5633436"/>
            <a:ext cx="185623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Trailer status</a:t>
            </a:r>
            <a:endParaRPr lang="en-US" sz="1300" dirty="0"/>
          </a:p>
        </p:txBody>
      </p:sp>
      <p:sp>
        <p:nvSpPr>
          <p:cNvPr id="49" name="Text 42"/>
          <p:cNvSpPr/>
          <p:nvPr/>
        </p:nvSpPr>
        <p:spPr>
          <a:xfrm>
            <a:off x="6317736" y="6072348"/>
            <a:ext cx="2377440" cy="274320"/>
          </a:xfrm>
          <a:prstGeom prst="rect">
            <a:avLst/>
          </a:prstGeom>
          <a:noFill/>
        </p:spPr>
        <p:txBody>
          <a:bodyPr wrap="square" lIns="0" tIns="0" rIns="0" bIns="0" rtlCol="0" anchor="t">
            <a:normAutofit/>
          </a:bodyPr>
          <a:lstStyle/>
          <a:p>
            <a:pPr marL="0" indent="0" algn="l">
              <a:buNone/>
            </a:pPr>
            <a:r>
              <a:rPr lang="en-US" sz="1100" dirty="0">
                <a:solidFill>
                  <a:srgbClr val="9FB2C4"/>
                </a:solidFill>
                <a:latin typeface="Helvetica Neue" pitchFamily="34" charset="0"/>
                <a:ea typeface="Helvetica Neue" pitchFamily="34" charset="-122"/>
                <a:cs typeface="Helvetica Neue" pitchFamily="34" charset="-120"/>
              </a:rPr>
              <a:t>Lights, doors and sensors</a:t>
            </a:r>
            <a:endParaRPr lang="en-US" sz="1100" dirty="0"/>
          </a:p>
        </p:txBody>
      </p:sp>
      <p:sp>
        <p:nvSpPr>
          <p:cNvPr id="50" name="Shape 43"/>
          <p:cNvSpPr/>
          <p:nvPr/>
        </p:nvSpPr>
        <p:spPr>
          <a:xfrm>
            <a:off x="8552407" y="4812451"/>
            <a:ext cx="12802" cy="784409"/>
          </a:xfrm>
          <a:prstGeom prst="rect">
            <a:avLst/>
          </a:prstGeom>
          <a:solidFill>
            <a:srgbClr val="1E9CE3"/>
          </a:solidFill>
        </p:spPr>
        <p:txBody>
          <a:bodyPr/>
          <a:lstStyle/>
          <a:p>
            <a:endParaRPr lang="en-CA"/>
          </a:p>
        </p:txBody>
      </p:sp>
      <p:sp>
        <p:nvSpPr>
          <p:cNvPr id="51" name="Shape 44"/>
          <p:cNvSpPr/>
          <p:nvPr/>
        </p:nvSpPr>
        <p:spPr>
          <a:xfrm>
            <a:off x="8558808" y="5590459"/>
            <a:ext cx="2641687" cy="12802"/>
          </a:xfrm>
          <a:prstGeom prst="rect">
            <a:avLst/>
          </a:prstGeom>
          <a:solidFill>
            <a:srgbClr val="1E9CE3"/>
          </a:solidFill>
        </p:spPr>
        <p:txBody>
          <a:bodyPr/>
          <a:lstStyle/>
          <a:p>
            <a:endParaRPr lang="en-CA"/>
          </a:p>
        </p:txBody>
      </p:sp>
      <p:sp>
        <p:nvSpPr>
          <p:cNvPr id="52" name="Shape 45"/>
          <p:cNvSpPr/>
          <p:nvPr/>
        </p:nvSpPr>
        <p:spPr>
          <a:xfrm>
            <a:off x="8508516" y="4762159"/>
            <a:ext cx="100584" cy="100584"/>
          </a:xfrm>
          <a:prstGeom prst="ellipse">
            <a:avLst/>
          </a:prstGeom>
          <a:solidFill>
            <a:srgbClr val="1E9CE3"/>
          </a:solidFill>
          <a:ln w="15875">
            <a:solidFill>
              <a:srgbClr val="0A1929"/>
            </a:solidFill>
            <a:prstDash val="solid"/>
          </a:ln>
        </p:spPr>
        <p:txBody>
          <a:bodyPr/>
          <a:lstStyle/>
          <a:p>
            <a:endParaRPr lang="en-CA"/>
          </a:p>
        </p:txBody>
      </p:sp>
      <p:sp>
        <p:nvSpPr>
          <p:cNvPr id="53" name="Shape 46"/>
          <p:cNvSpPr/>
          <p:nvPr/>
        </p:nvSpPr>
        <p:spPr>
          <a:xfrm>
            <a:off x="10889599" y="56334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54" name="Image 5" descr="iq-eld-device.png"/>
          <p:cNvPicPr>
            <a:picLocks noChangeAspect="1"/>
          </p:cNvPicPr>
          <p:nvPr/>
        </p:nvPicPr>
        <p:blipFill>
          <a:blip r:embed="rId7"/>
          <a:stretch>
            <a:fillRect/>
          </a:stretch>
        </p:blipFill>
        <p:spPr>
          <a:xfrm>
            <a:off x="10936690" y="5679156"/>
            <a:ext cx="326441" cy="329184"/>
          </a:xfrm>
          <a:prstGeom prst="rect">
            <a:avLst/>
          </a:prstGeom>
        </p:spPr>
      </p:pic>
      <p:sp>
        <p:nvSpPr>
          <p:cNvPr id="55" name="Text 47"/>
          <p:cNvSpPr/>
          <p:nvPr/>
        </p:nvSpPr>
        <p:spPr>
          <a:xfrm>
            <a:off x="8932783" y="5633436"/>
            <a:ext cx="1856232" cy="420624"/>
          </a:xfrm>
          <a:prstGeom prst="rect">
            <a:avLst/>
          </a:prstGeom>
          <a:noFill/>
        </p:spPr>
        <p:txBody>
          <a:bodyPr wrap="square" lIns="0" tIns="0" rIns="0" bIns="0" rtlCol="0" anchor="ctr">
            <a:normAutofit/>
          </a:bodyPr>
          <a:lstStyle/>
          <a:p>
            <a:pPr marL="0" indent="0" algn="r">
              <a:buNone/>
            </a:pPr>
            <a:r>
              <a:rPr lang="en-US" sz="1300" b="1" dirty="0">
                <a:solidFill>
                  <a:srgbClr val="FFFFFF"/>
                </a:solidFill>
                <a:latin typeface="Helvetica Neue" pitchFamily="34" charset="0"/>
                <a:ea typeface="Helvetica Neue" pitchFamily="34" charset="-122"/>
                <a:cs typeface="Helvetica Neue" pitchFamily="34" charset="-120"/>
              </a:rPr>
              <a:t>GPS and ELD</a:t>
            </a:r>
            <a:endParaRPr lang="en-US" sz="1300" dirty="0"/>
          </a:p>
        </p:txBody>
      </p:sp>
      <p:sp>
        <p:nvSpPr>
          <p:cNvPr id="56" name="Text 48"/>
          <p:cNvSpPr/>
          <p:nvPr/>
        </p:nvSpPr>
        <p:spPr>
          <a:xfrm>
            <a:off x="8932783" y="6072348"/>
            <a:ext cx="2377440" cy="274320"/>
          </a:xfrm>
          <a:prstGeom prst="rect">
            <a:avLst/>
          </a:prstGeom>
          <a:noFill/>
        </p:spPr>
        <p:txBody>
          <a:bodyPr wrap="square" lIns="0" tIns="0" rIns="0" bIns="0" rtlCol="0" anchor="t">
            <a:normAutofit/>
          </a:bodyPr>
          <a:lstStyle/>
          <a:p>
            <a:pPr marL="0" indent="0" algn="r">
              <a:buNone/>
            </a:pPr>
            <a:r>
              <a:rPr lang="en-US" sz="1100" dirty="0">
                <a:solidFill>
                  <a:srgbClr val="9FB2C4"/>
                </a:solidFill>
                <a:latin typeface="Helvetica Neue" pitchFamily="34" charset="0"/>
                <a:ea typeface="Helvetica Neue" pitchFamily="34" charset="-122"/>
                <a:cs typeface="Helvetica Neue" pitchFamily="34" charset="-120"/>
              </a:rPr>
              <a:t>Location and hours</a:t>
            </a:r>
            <a:endParaRPr lang="en-US" sz="1100" dirty="0"/>
          </a:p>
        </p:txBody>
      </p:sp>
      <p:sp>
        <p:nvSpPr>
          <p:cNvPr id="57"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scene-construction.jpg"/>
          <p:cNvPicPr>
            <a:picLocks noChangeAspect="1"/>
          </p:cNvPicPr>
          <p:nvPr/>
        </p:nvPicPr>
        <p:blipFill>
          <a:blip r:embed="rId2"/>
          <a:stretch>
            <a:fillRect/>
          </a:stretch>
        </p:blipFill>
        <p:spPr>
          <a:xfrm>
            <a:off x="0" y="0"/>
            <a:ext cx="12191695" cy="6537960"/>
          </a:xfrm>
          <a:prstGeom prst="rect">
            <a:avLst/>
          </a:prstGeom>
        </p:spPr>
      </p:pic>
      <p:sp>
        <p:nvSpPr>
          <p:cNvPr id="3"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MARKET SOLUTIONS · 2 OF 3</a:t>
            </a:r>
            <a:endParaRPr lang="en-US" sz="1100" dirty="0"/>
          </a:p>
        </p:txBody>
      </p:sp>
      <p:sp>
        <p:nvSpPr>
          <p:cNvPr id="4"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Construction</a:t>
            </a:r>
            <a:endParaRPr lang="en-US" sz="3000" dirty="0"/>
          </a:p>
        </p:txBody>
      </p:sp>
      <p:sp>
        <p:nvSpPr>
          <p:cNvPr id="5"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6" name="Text 3"/>
          <p:cNvSpPr/>
          <p:nvPr/>
        </p:nvSpPr>
        <p:spPr>
          <a:xfrm>
            <a:off x="548640" y="1627632"/>
            <a:ext cx="7987979" cy="402336"/>
          </a:xfrm>
          <a:prstGeom prst="rect">
            <a:avLst/>
          </a:prstGeom>
          <a:noFill/>
        </p:spPr>
        <p:txBody>
          <a:bodyPr wrap="square" lIns="0" tIns="0" rIns="0" bIns="0" rtlCol="0" anchor="t">
            <a:normAutofit/>
          </a:bodyPr>
          <a:lstStyle/>
          <a:p>
            <a:pPr marL="0" indent="0">
              <a:lnSpc>
                <a:spcPct val="120000"/>
              </a:lnSpc>
              <a:buNone/>
            </a:pPr>
            <a:r>
              <a:rPr lang="en-US" sz="1400" dirty="0">
                <a:solidFill>
                  <a:srgbClr val="E8F0F7"/>
                </a:solidFill>
                <a:latin typeface="Helvetica Neue" pitchFamily="34" charset="0"/>
                <a:ea typeface="Helvetica Neue" pitchFamily="34" charset="-122"/>
                <a:cs typeface="Helvetica Neue" pitchFamily="34" charset="-120"/>
              </a:rPr>
              <a:t>Heavy equipment, generators, tools and crews, each tracked by the solution that suits it.</a:t>
            </a:r>
            <a:endParaRPr lang="en-US" sz="1400" dirty="0"/>
          </a:p>
        </p:txBody>
      </p:sp>
      <p:sp>
        <p:nvSpPr>
          <p:cNvPr id="7" name="Shape 4"/>
          <p:cNvSpPr/>
          <p:nvPr/>
        </p:nvSpPr>
        <p:spPr>
          <a:xfrm>
            <a:off x="725101" y="2811323"/>
            <a:ext cx="12802" cy="2586838"/>
          </a:xfrm>
          <a:prstGeom prst="rect">
            <a:avLst/>
          </a:prstGeom>
          <a:solidFill>
            <a:srgbClr val="1E9CE3"/>
          </a:solidFill>
        </p:spPr>
        <p:txBody>
          <a:bodyPr/>
          <a:lstStyle/>
          <a:p>
            <a:endParaRPr lang="en-CA"/>
          </a:p>
        </p:txBody>
      </p:sp>
      <p:sp>
        <p:nvSpPr>
          <p:cNvPr id="8" name="Shape 5"/>
          <p:cNvSpPr/>
          <p:nvPr/>
        </p:nvSpPr>
        <p:spPr>
          <a:xfrm>
            <a:off x="475479" y="5391760"/>
            <a:ext cx="256023" cy="12802"/>
          </a:xfrm>
          <a:prstGeom prst="rect">
            <a:avLst/>
          </a:prstGeom>
          <a:solidFill>
            <a:srgbClr val="1E9CE3"/>
          </a:solidFill>
        </p:spPr>
        <p:txBody>
          <a:bodyPr/>
          <a:lstStyle/>
          <a:p>
            <a:endParaRPr lang="en-CA"/>
          </a:p>
        </p:txBody>
      </p:sp>
      <p:sp>
        <p:nvSpPr>
          <p:cNvPr id="9" name="Shape 6"/>
          <p:cNvSpPr/>
          <p:nvPr/>
        </p:nvSpPr>
        <p:spPr>
          <a:xfrm>
            <a:off x="681210" y="2761031"/>
            <a:ext cx="100584" cy="100584"/>
          </a:xfrm>
          <a:prstGeom prst="ellipse">
            <a:avLst/>
          </a:prstGeom>
          <a:solidFill>
            <a:srgbClr val="1E9CE3"/>
          </a:solidFill>
          <a:ln w="15875">
            <a:solidFill>
              <a:srgbClr val="0A1929"/>
            </a:solidFill>
            <a:prstDash val="solid"/>
          </a:ln>
        </p:spPr>
        <p:txBody>
          <a:bodyPr/>
          <a:lstStyle/>
          <a:p>
            <a:endParaRPr lang="en-CA"/>
          </a:p>
        </p:txBody>
      </p:sp>
      <p:sp>
        <p:nvSpPr>
          <p:cNvPr id="10" name="Shape 7"/>
          <p:cNvSpPr/>
          <p:nvPr/>
        </p:nvSpPr>
        <p:spPr>
          <a:xfrm>
            <a:off x="365751"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11" name="Image 1" descr="me40-device.png"/>
          <p:cNvPicPr>
            <a:picLocks noChangeAspect="1"/>
          </p:cNvPicPr>
          <p:nvPr/>
        </p:nvPicPr>
        <p:blipFill>
          <a:blip r:embed="rId3"/>
          <a:stretch>
            <a:fillRect/>
          </a:stretch>
        </p:blipFill>
        <p:spPr>
          <a:xfrm>
            <a:off x="411471" y="5480456"/>
            <a:ext cx="329184" cy="329184"/>
          </a:xfrm>
          <a:prstGeom prst="rect">
            <a:avLst/>
          </a:prstGeom>
        </p:spPr>
      </p:pic>
      <p:sp>
        <p:nvSpPr>
          <p:cNvPr id="12" name="Text 8"/>
          <p:cNvSpPr/>
          <p:nvPr/>
        </p:nvSpPr>
        <p:spPr>
          <a:xfrm>
            <a:off x="886959"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Video safety</a:t>
            </a:r>
            <a:endParaRPr lang="en-US" sz="1300" dirty="0"/>
          </a:p>
        </p:txBody>
      </p:sp>
      <p:sp>
        <p:nvSpPr>
          <p:cNvPr id="13" name="Text 9"/>
          <p:cNvSpPr/>
          <p:nvPr/>
        </p:nvSpPr>
        <p:spPr>
          <a:xfrm>
            <a:off x="365751"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Road, cab and rear cameras</a:t>
            </a:r>
            <a:endParaRPr lang="en-US" sz="1100" dirty="0"/>
          </a:p>
        </p:txBody>
      </p:sp>
      <p:sp>
        <p:nvSpPr>
          <p:cNvPr id="14" name="Shape 10"/>
          <p:cNvSpPr/>
          <p:nvPr/>
        </p:nvSpPr>
        <p:spPr>
          <a:xfrm>
            <a:off x="7918201" y="3922776"/>
            <a:ext cx="12802" cy="1475384"/>
          </a:xfrm>
          <a:prstGeom prst="rect">
            <a:avLst/>
          </a:prstGeom>
          <a:solidFill>
            <a:srgbClr val="1E9CE3"/>
          </a:solidFill>
        </p:spPr>
        <p:txBody>
          <a:bodyPr/>
          <a:lstStyle/>
          <a:p>
            <a:endParaRPr lang="en-CA"/>
          </a:p>
        </p:txBody>
      </p:sp>
      <p:sp>
        <p:nvSpPr>
          <p:cNvPr id="15" name="Shape 11"/>
          <p:cNvSpPr/>
          <p:nvPr/>
        </p:nvSpPr>
        <p:spPr>
          <a:xfrm>
            <a:off x="7924602" y="5391760"/>
            <a:ext cx="1328898" cy="12802"/>
          </a:xfrm>
          <a:prstGeom prst="rect">
            <a:avLst/>
          </a:prstGeom>
          <a:solidFill>
            <a:srgbClr val="1E9CE3"/>
          </a:solidFill>
        </p:spPr>
        <p:txBody>
          <a:bodyPr/>
          <a:lstStyle/>
          <a:p>
            <a:endParaRPr lang="en-CA"/>
          </a:p>
        </p:txBody>
      </p:sp>
      <p:sp>
        <p:nvSpPr>
          <p:cNvPr id="16" name="Shape 12"/>
          <p:cNvSpPr/>
          <p:nvPr/>
        </p:nvSpPr>
        <p:spPr>
          <a:xfrm>
            <a:off x="7874310" y="3872484"/>
            <a:ext cx="100584" cy="100584"/>
          </a:xfrm>
          <a:prstGeom prst="ellipse">
            <a:avLst/>
          </a:prstGeom>
          <a:solidFill>
            <a:srgbClr val="1E9CE3"/>
          </a:solidFill>
          <a:ln w="15875">
            <a:solidFill>
              <a:srgbClr val="0A1929"/>
            </a:solidFill>
            <a:prstDash val="solid"/>
          </a:ln>
        </p:spPr>
        <p:txBody>
          <a:bodyPr/>
          <a:lstStyle/>
          <a:p>
            <a:endParaRPr lang="en-CA"/>
          </a:p>
        </p:txBody>
      </p:sp>
      <p:sp>
        <p:nvSpPr>
          <p:cNvPr id="17" name="Shape 13"/>
          <p:cNvSpPr/>
          <p:nvPr/>
        </p:nvSpPr>
        <p:spPr>
          <a:xfrm>
            <a:off x="9143771"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18" name="Image 2" descr="product-lone-worker.png"/>
          <p:cNvPicPr>
            <a:picLocks noChangeAspect="1"/>
          </p:cNvPicPr>
          <p:nvPr/>
        </p:nvPicPr>
        <p:blipFill>
          <a:blip r:embed="rId4"/>
          <a:stretch>
            <a:fillRect/>
          </a:stretch>
        </p:blipFill>
        <p:spPr>
          <a:xfrm>
            <a:off x="9189491" y="5511546"/>
            <a:ext cx="329184" cy="267005"/>
          </a:xfrm>
          <a:prstGeom prst="rect">
            <a:avLst/>
          </a:prstGeom>
        </p:spPr>
      </p:pic>
      <p:sp>
        <p:nvSpPr>
          <p:cNvPr id="19" name="Text 14"/>
          <p:cNvSpPr/>
          <p:nvPr/>
        </p:nvSpPr>
        <p:spPr>
          <a:xfrm>
            <a:off x="9664979"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Worker safety</a:t>
            </a:r>
            <a:endParaRPr lang="en-US" sz="1300" dirty="0"/>
          </a:p>
        </p:txBody>
      </p:sp>
      <p:sp>
        <p:nvSpPr>
          <p:cNvPr id="20" name="Text 15"/>
          <p:cNvSpPr/>
          <p:nvPr/>
        </p:nvSpPr>
        <p:spPr>
          <a:xfrm>
            <a:off x="9143771"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Personal emergency response</a:t>
            </a:r>
            <a:endParaRPr lang="en-US" sz="1100" dirty="0"/>
          </a:p>
        </p:txBody>
      </p:sp>
      <p:sp>
        <p:nvSpPr>
          <p:cNvPr id="21" name="Shape 16"/>
          <p:cNvSpPr/>
          <p:nvPr/>
        </p:nvSpPr>
        <p:spPr>
          <a:xfrm>
            <a:off x="5236028" y="3465119"/>
            <a:ext cx="12802" cy="1933042"/>
          </a:xfrm>
          <a:prstGeom prst="rect">
            <a:avLst/>
          </a:prstGeom>
          <a:solidFill>
            <a:srgbClr val="1E9CE3"/>
          </a:solidFill>
        </p:spPr>
        <p:txBody>
          <a:bodyPr/>
          <a:lstStyle/>
          <a:p>
            <a:endParaRPr lang="en-CA"/>
          </a:p>
        </p:txBody>
      </p:sp>
      <p:sp>
        <p:nvSpPr>
          <p:cNvPr id="22" name="Shape 17"/>
          <p:cNvSpPr/>
          <p:nvPr/>
        </p:nvSpPr>
        <p:spPr>
          <a:xfrm>
            <a:off x="3401486" y="5391760"/>
            <a:ext cx="1840943" cy="12802"/>
          </a:xfrm>
          <a:prstGeom prst="rect">
            <a:avLst/>
          </a:prstGeom>
          <a:solidFill>
            <a:srgbClr val="1E9CE3"/>
          </a:solidFill>
        </p:spPr>
        <p:txBody>
          <a:bodyPr/>
          <a:lstStyle/>
          <a:p>
            <a:endParaRPr lang="en-CA"/>
          </a:p>
        </p:txBody>
      </p:sp>
      <p:sp>
        <p:nvSpPr>
          <p:cNvPr id="23" name="Shape 18"/>
          <p:cNvSpPr/>
          <p:nvPr/>
        </p:nvSpPr>
        <p:spPr>
          <a:xfrm>
            <a:off x="5192137" y="3414827"/>
            <a:ext cx="100584" cy="100584"/>
          </a:xfrm>
          <a:prstGeom prst="ellipse">
            <a:avLst/>
          </a:prstGeom>
          <a:solidFill>
            <a:srgbClr val="1E9CE3"/>
          </a:solidFill>
          <a:ln w="15875">
            <a:solidFill>
              <a:srgbClr val="0A1929"/>
            </a:solidFill>
            <a:prstDash val="solid"/>
          </a:ln>
        </p:spPr>
        <p:txBody>
          <a:bodyPr/>
          <a:lstStyle/>
          <a:p>
            <a:endParaRPr lang="en-CA"/>
          </a:p>
        </p:txBody>
      </p:sp>
      <p:sp>
        <p:nvSpPr>
          <p:cNvPr id="24" name="Shape 19"/>
          <p:cNvSpPr/>
          <p:nvPr/>
        </p:nvSpPr>
        <p:spPr>
          <a:xfrm>
            <a:off x="3291758"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25" name="Image 3" descr="iq-wired-68-device.png"/>
          <p:cNvPicPr>
            <a:picLocks noChangeAspect="1"/>
          </p:cNvPicPr>
          <p:nvPr/>
        </p:nvPicPr>
        <p:blipFill>
          <a:blip r:embed="rId5"/>
          <a:stretch>
            <a:fillRect/>
          </a:stretch>
        </p:blipFill>
        <p:spPr>
          <a:xfrm>
            <a:off x="3337478" y="5575097"/>
            <a:ext cx="329184" cy="139903"/>
          </a:xfrm>
          <a:prstGeom prst="rect">
            <a:avLst/>
          </a:prstGeom>
        </p:spPr>
      </p:pic>
      <p:sp>
        <p:nvSpPr>
          <p:cNvPr id="26" name="Text 20"/>
          <p:cNvSpPr/>
          <p:nvPr/>
        </p:nvSpPr>
        <p:spPr>
          <a:xfrm>
            <a:off x="3812966"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Machine telematics</a:t>
            </a:r>
            <a:endParaRPr lang="en-US" sz="1300" dirty="0"/>
          </a:p>
        </p:txBody>
      </p:sp>
      <p:sp>
        <p:nvSpPr>
          <p:cNvPr id="27" name="Text 21"/>
          <p:cNvSpPr/>
          <p:nvPr/>
        </p:nvSpPr>
        <p:spPr>
          <a:xfrm>
            <a:off x="3291758"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Location, hours and lockout</a:t>
            </a:r>
            <a:endParaRPr lang="en-US" sz="1100" dirty="0"/>
          </a:p>
        </p:txBody>
      </p:sp>
      <p:sp>
        <p:nvSpPr>
          <p:cNvPr id="28" name="Shape 22"/>
          <p:cNvSpPr/>
          <p:nvPr/>
        </p:nvSpPr>
        <p:spPr>
          <a:xfrm>
            <a:off x="6333281" y="5164988"/>
            <a:ext cx="12802" cy="233172"/>
          </a:xfrm>
          <a:prstGeom prst="rect">
            <a:avLst/>
          </a:prstGeom>
          <a:solidFill>
            <a:srgbClr val="1E9CE3"/>
          </a:solidFill>
        </p:spPr>
        <p:txBody>
          <a:bodyPr/>
          <a:lstStyle/>
          <a:p>
            <a:endParaRPr lang="en-CA"/>
          </a:p>
        </p:txBody>
      </p:sp>
      <p:sp>
        <p:nvSpPr>
          <p:cNvPr id="29" name="Shape 23"/>
          <p:cNvSpPr/>
          <p:nvPr/>
        </p:nvSpPr>
        <p:spPr>
          <a:xfrm>
            <a:off x="6289390" y="5114696"/>
            <a:ext cx="100584" cy="100584"/>
          </a:xfrm>
          <a:prstGeom prst="ellipse">
            <a:avLst/>
          </a:prstGeom>
          <a:solidFill>
            <a:srgbClr val="1E9CE3"/>
          </a:solidFill>
          <a:ln w="15875">
            <a:solidFill>
              <a:srgbClr val="0A1929"/>
            </a:solidFill>
            <a:prstDash val="solid"/>
          </a:ln>
        </p:spPr>
        <p:txBody>
          <a:bodyPr/>
          <a:lstStyle/>
          <a:p>
            <a:endParaRPr lang="en-CA"/>
          </a:p>
        </p:txBody>
      </p:sp>
      <p:sp>
        <p:nvSpPr>
          <p:cNvPr id="30" name="Shape 24"/>
          <p:cNvSpPr/>
          <p:nvPr/>
        </p:nvSpPr>
        <p:spPr>
          <a:xfrm>
            <a:off x="6217765"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31" name="Image 4" descr="product-tool-tag.png"/>
          <p:cNvPicPr>
            <a:picLocks noChangeAspect="1"/>
          </p:cNvPicPr>
          <p:nvPr/>
        </p:nvPicPr>
        <p:blipFill>
          <a:blip r:embed="rId6"/>
          <a:stretch>
            <a:fillRect/>
          </a:stretch>
        </p:blipFill>
        <p:spPr>
          <a:xfrm>
            <a:off x="6263485" y="5516575"/>
            <a:ext cx="329184" cy="256946"/>
          </a:xfrm>
          <a:prstGeom prst="rect">
            <a:avLst/>
          </a:prstGeom>
        </p:spPr>
      </p:pic>
      <p:sp>
        <p:nvSpPr>
          <p:cNvPr id="32" name="Text 25"/>
          <p:cNvSpPr/>
          <p:nvPr/>
        </p:nvSpPr>
        <p:spPr>
          <a:xfrm>
            <a:off x="6738973"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Tool tracking</a:t>
            </a:r>
            <a:endParaRPr lang="en-US" sz="1300" dirty="0"/>
          </a:p>
        </p:txBody>
      </p:sp>
      <p:sp>
        <p:nvSpPr>
          <p:cNvPr id="33" name="Text 26"/>
          <p:cNvSpPr/>
          <p:nvPr/>
        </p:nvSpPr>
        <p:spPr>
          <a:xfrm>
            <a:off x="6217765"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High-value attachments</a:t>
            </a:r>
            <a:endParaRPr lang="en-US" sz="1100" dirty="0"/>
          </a:p>
        </p:txBody>
      </p:sp>
      <p:sp>
        <p:nvSpPr>
          <p:cNvPr id="34" name="Shape 27"/>
          <p:cNvSpPr/>
          <p:nvPr/>
        </p:nvSpPr>
        <p:spPr>
          <a:xfrm>
            <a:off x="8405869" y="1205179"/>
            <a:ext cx="12802" cy="257861"/>
          </a:xfrm>
          <a:prstGeom prst="rect">
            <a:avLst/>
          </a:prstGeom>
          <a:solidFill>
            <a:srgbClr val="1E9CE3"/>
          </a:solidFill>
        </p:spPr>
        <p:txBody>
          <a:bodyPr/>
          <a:lstStyle/>
          <a:p>
            <a:endParaRPr lang="en-CA"/>
          </a:p>
        </p:txBody>
      </p:sp>
      <p:sp>
        <p:nvSpPr>
          <p:cNvPr id="35" name="Shape 28"/>
          <p:cNvSpPr/>
          <p:nvPr/>
        </p:nvSpPr>
        <p:spPr>
          <a:xfrm>
            <a:off x="8405869" y="2487168"/>
            <a:ext cx="12802" cy="62636"/>
          </a:xfrm>
          <a:prstGeom prst="rect">
            <a:avLst/>
          </a:prstGeom>
          <a:solidFill>
            <a:srgbClr val="1E9CE3"/>
          </a:solidFill>
        </p:spPr>
        <p:txBody>
          <a:bodyPr/>
          <a:lstStyle/>
          <a:p>
            <a:endParaRPr lang="en-CA"/>
          </a:p>
        </p:txBody>
      </p:sp>
      <p:sp>
        <p:nvSpPr>
          <p:cNvPr id="36" name="Shape 29"/>
          <p:cNvSpPr/>
          <p:nvPr/>
        </p:nvSpPr>
        <p:spPr>
          <a:xfrm>
            <a:off x="8361978" y="2499512"/>
            <a:ext cx="100584" cy="100584"/>
          </a:xfrm>
          <a:prstGeom prst="ellipse">
            <a:avLst/>
          </a:prstGeom>
          <a:solidFill>
            <a:srgbClr val="1E9CE3"/>
          </a:solidFill>
          <a:ln w="15875">
            <a:solidFill>
              <a:srgbClr val="0A1929"/>
            </a:solidFill>
            <a:prstDash val="solid"/>
          </a:ln>
        </p:spPr>
        <p:txBody>
          <a:bodyPr/>
          <a:lstStyle/>
          <a:p>
            <a:endParaRPr lang="en-CA"/>
          </a:p>
        </p:txBody>
      </p:sp>
      <p:sp>
        <p:nvSpPr>
          <p:cNvPr id="37" name="Shape 30"/>
          <p:cNvSpPr/>
          <p:nvPr/>
        </p:nvSpPr>
        <p:spPr>
          <a:xfrm>
            <a:off x="8113563" y="400507"/>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38" name="Image 5" descr="iq-wired-68-device.png"/>
          <p:cNvPicPr>
            <a:picLocks noChangeAspect="1"/>
          </p:cNvPicPr>
          <p:nvPr/>
        </p:nvPicPr>
        <p:blipFill>
          <a:blip r:embed="rId5"/>
          <a:stretch>
            <a:fillRect/>
          </a:stretch>
        </p:blipFill>
        <p:spPr>
          <a:xfrm>
            <a:off x="8159283" y="540868"/>
            <a:ext cx="329184" cy="139903"/>
          </a:xfrm>
          <a:prstGeom prst="rect">
            <a:avLst/>
          </a:prstGeom>
        </p:spPr>
      </p:pic>
      <p:sp>
        <p:nvSpPr>
          <p:cNvPr id="39" name="Text 31"/>
          <p:cNvSpPr/>
          <p:nvPr/>
        </p:nvSpPr>
        <p:spPr>
          <a:xfrm>
            <a:off x="5653827" y="400507"/>
            <a:ext cx="2359152" cy="420624"/>
          </a:xfrm>
          <a:prstGeom prst="rect">
            <a:avLst/>
          </a:prstGeom>
          <a:noFill/>
        </p:spPr>
        <p:txBody>
          <a:bodyPr wrap="square" lIns="0" tIns="0" rIns="0" bIns="0" rtlCol="0" anchor="ctr">
            <a:normAutofit/>
          </a:bodyPr>
          <a:lstStyle/>
          <a:p>
            <a:pPr marL="0" indent="0" algn="r">
              <a:buNone/>
            </a:pPr>
            <a:r>
              <a:rPr lang="en-US" sz="1300" b="1" dirty="0">
                <a:solidFill>
                  <a:srgbClr val="FFFFFF"/>
                </a:solidFill>
                <a:latin typeface="Helvetica Neue" pitchFamily="34" charset="0"/>
                <a:ea typeface="Helvetica Neue" pitchFamily="34" charset="-122"/>
                <a:cs typeface="Helvetica Neue" pitchFamily="34" charset="-120"/>
              </a:rPr>
              <a:t>Equipment in use</a:t>
            </a:r>
            <a:endParaRPr lang="en-US" sz="1300" dirty="0"/>
          </a:p>
        </p:txBody>
      </p:sp>
      <p:sp>
        <p:nvSpPr>
          <p:cNvPr id="40" name="Text 32"/>
          <p:cNvSpPr/>
          <p:nvPr/>
        </p:nvSpPr>
        <p:spPr>
          <a:xfrm>
            <a:off x="5653827" y="839419"/>
            <a:ext cx="2880360" cy="274320"/>
          </a:xfrm>
          <a:prstGeom prst="rect">
            <a:avLst/>
          </a:prstGeom>
          <a:noFill/>
        </p:spPr>
        <p:txBody>
          <a:bodyPr wrap="square" lIns="0" tIns="0" rIns="0" bIns="0" rtlCol="0" anchor="t">
            <a:normAutofit/>
          </a:bodyPr>
          <a:lstStyle/>
          <a:p>
            <a:pPr marL="0" indent="0" algn="r">
              <a:buNone/>
            </a:pPr>
            <a:r>
              <a:rPr lang="en-US" sz="1100" dirty="0">
                <a:solidFill>
                  <a:srgbClr val="E8F0F7"/>
                </a:solidFill>
                <a:latin typeface="Helvetica Neue" pitchFamily="34" charset="0"/>
                <a:ea typeface="Helvetica Neue" pitchFamily="34" charset="-122"/>
                <a:cs typeface="Helvetica Neue" pitchFamily="34" charset="-120"/>
              </a:rPr>
              <a:t>Working hours, not idle hours</a:t>
            </a:r>
            <a:endParaRPr lang="en-US" sz="1100" dirty="0"/>
          </a:p>
        </p:txBody>
      </p:sp>
      <p:sp>
        <p:nvSpPr>
          <p:cNvPr id="41" name="Shape 33"/>
          <p:cNvSpPr/>
          <p:nvPr/>
        </p:nvSpPr>
        <p:spPr>
          <a:xfrm>
            <a:off x="11088042" y="1205179"/>
            <a:ext cx="12802" cy="2717597"/>
          </a:xfrm>
          <a:prstGeom prst="rect">
            <a:avLst/>
          </a:prstGeom>
          <a:solidFill>
            <a:srgbClr val="1E9CE3"/>
          </a:solidFill>
        </p:spPr>
        <p:txBody>
          <a:bodyPr/>
          <a:lstStyle/>
          <a:p>
            <a:endParaRPr lang="en-CA"/>
          </a:p>
        </p:txBody>
      </p:sp>
      <p:sp>
        <p:nvSpPr>
          <p:cNvPr id="42" name="Shape 34"/>
          <p:cNvSpPr/>
          <p:nvPr/>
        </p:nvSpPr>
        <p:spPr>
          <a:xfrm>
            <a:off x="11094443" y="1198778"/>
            <a:ext cx="621774" cy="12802"/>
          </a:xfrm>
          <a:prstGeom prst="rect">
            <a:avLst/>
          </a:prstGeom>
          <a:solidFill>
            <a:srgbClr val="1E9CE3"/>
          </a:solidFill>
        </p:spPr>
        <p:txBody>
          <a:bodyPr/>
          <a:lstStyle/>
          <a:p>
            <a:endParaRPr lang="en-CA"/>
          </a:p>
        </p:txBody>
      </p:sp>
      <p:sp>
        <p:nvSpPr>
          <p:cNvPr id="43" name="Shape 35"/>
          <p:cNvSpPr/>
          <p:nvPr/>
        </p:nvSpPr>
        <p:spPr>
          <a:xfrm>
            <a:off x="11044151" y="3872484"/>
            <a:ext cx="100584" cy="100584"/>
          </a:xfrm>
          <a:prstGeom prst="ellipse">
            <a:avLst/>
          </a:prstGeom>
          <a:solidFill>
            <a:srgbClr val="1E9CE3"/>
          </a:solidFill>
          <a:ln w="15875">
            <a:solidFill>
              <a:srgbClr val="0A1929"/>
            </a:solidFill>
            <a:prstDash val="solid"/>
          </a:ln>
        </p:spPr>
        <p:txBody>
          <a:bodyPr/>
          <a:lstStyle/>
          <a:p>
            <a:endParaRPr lang="en-CA"/>
          </a:p>
        </p:txBody>
      </p:sp>
      <p:sp>
        <p:nvSpPr>
          <p:cNvPr id="44" name="Shape 36"/>
          <p:cNvSpPr/>
          <p:nvPr/>
        </p:nvSpPr>
        <p:spPr>
          <a:xfrm>
            <a:off x="11405320" y="400507"/>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45" name="Image 6" descr="iq-batt-5-device.png"/>
          <p:cNvPicPr>
            <a:picLocks noChangeAspect="1"/>
          </p:cNvPicPr>
          <p:nvPr/>
        </p:nvPicPr>
        <p:blipFill>
          <a:blip r:embed="rId7"/>
          <a:stretch>
            <a:fillRect/>
          </a:stretch>
        </p:blipFill>
        <p:spPr>
          <a:xfrm>
            <a:off x="11451040" y="464058"/>
            <a:ext cx="329184" cy="293522"/>
          </a:xfrm>
          <a:prstGeom prst="rect">
            <a:avLst/>
          </a:prstGeom>
        </p:spPr>
      </p:pic>
      <p:sp>
        <p:nvSpPr>
          <p:cNvPr id="46" name="Text 37"/>
          <p:cNvSpPr/>
          <p:nvPr/>
        </p:nvSpPr>
        <p:spPr>
          <a:xfrm>
            <a:off x="8945584" y="400507"/>
            <a:ext cx="2359152" cy="420624"/>
          </a:xfrm>
          <a:prstGeom prst="rect">
            <a:avLst/>
          </a:prstGeom>
          <a:noFill/>
        </p:spPr>
        <p:txBody>
          <a:bodyPr wrap="square" lIns="0" tIns="0" rIns="0" bIns="0" rtlCol="0" anchor="ctr">
            <a:normAutofit/>
          </a:bodyPr>
          <a:lstStyle/>
          <a:p>
            <a:pPr marL="0" indent="0" algn="r">
              <a:buNone/>
            </a:pPr>
            <a:r>
              <a:rPr lang="en-US" sz="1300" b="1" dirty="0">
                <a:solidFill>
                  <a:srgbClr val="FFFFFF"/>
                </a:solidFill>
                <a:latin typeface="Helvetica Neue" pitchFamily="34" charset="0"/>
                <a:ea typeface="Helvetica Neue" pitchFamily="34" charset="-122"/>
                <a:cs typeface="Helvetica Neue" pitchFamily="34" charset="-120"/>
              </a:rPr>
              <a:t>Battery tracker</a:t>
            </a:r>
            <a:endParaRPr lang="en-US" sz="1300" dirty="0"/>
          </a:p>
        </p:txBody>
      </p:sp>
      <p:sp>
        <p:nvSpPr>
          <p:cNvPr id="47" name="Text 38"/>
          <p:cNvSpPr/>
          <p:nvPr/>
        </p:nvSpPr>
        <p:spPr>
          <a:xfrm>
            <a:off x="8945584" y="839419"/>
            <a:ext cx="2880360" cy="274320"/>
          </a:xfrm>
          <a:prstGeom prst="rect">
            <a:avLst/>
          </a:prstGeom>
          <a:noFill/>
        </p:spPr>
        <p:txBody>
          <a:bodyPr wrap="square" lIns="0" tIns="0" rIns="0" bIns="0" rtlCol="0" anchor="t">
            <a:normAutofit/>
          </a:bodyPr>
          <a:lstStyle/>
          <a:p>
            <a:pPr marL="0" indent="0" algn="r">
              <a:buNone/>
            </a:pPr>
            <a:r>
              <a:rPr lang="en-US" sz="1100" dirty="0">
                <a:solidFill>
                  <a:srgbClr val="E8F0F7"/>
                </a:solidFill>
                <a:latin typeface="Helvetica Neue" pitchFamily="34" charset="0"/>
                <a:ea typeface="Helvetica Neue" pitchFamily="34" charset="-122"/>
                <a:cs typeface="Helvetica Neue" pitchFamily="34" charset="-120"/>
              </a:rPr>
              <a:t>Generators, light towers, bins</a:t>
            </a:r>
            <a:endParaRPr lang="en-US" sz="1100" dirty="0"/>
          </a:p>
        </p:txBody>
      </p:sp>
      <p:sp>
        <p:nvSpPr>
          <p:cNvPr id="48"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scene-service.jpg"/>
          <p:cNvPicPr>
            <a:picLocks noChangeAspect="1"/>
          </p:cNvPicPr>
          <p:nvPr/>
        </p:nvPicPr>
        <p:blipFill>
          <a:blip r:embed="rId2"/>
          <a:stretch>
            <a:fillRect/>
          </a:stretch>
        </p:blipFill>
        <p:spPr>
          <a:xfrm>
            <a:off x="0" y="0"/>
            <a:ext cx="12191695" cy="6537960"/>
          </a:xfrm>
          <a:prstGeom prst="rect">
            <a:avLst/>
          </a:prstGeom>
        </p:spPr>
      </p:pic>
      <p:sp>
        <p:nvSpPr>
          <p:cNvPr id="3"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MARKET SOLUTIONS · 3 OF 3</a:t>
            </a:r>
            <a:endParaRPr lang="en-US" sz="1100" dirty="0"/>
          </a:p>
        </p:txBody>
      </p:sp>
      <p:sp>
        <p:nvSpPr>
          <p:cNvPr id="4"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Service Fleets</a:t>
            </a:r>
            <a:endParaRPr lang="en-US" sz="3000" dirty="0"/>
          </a:p>
        </p:txBody>
      </p:sp>
      <p:sp>
        <p:nvSpPr>
          <p:cNvPr id="5"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6" name="Text 3"/>
          <p:cNvSpPr/>
          <p:nvPr/>
        </p:nvSpPr>
        <p:spPr>
          <a:xfrm>
            <a:off x="548640" y="1627632"/>
            <a:ext cx="7987979" cy="402336"/>
          </a:xfrm>
          <a:prstGeom prst="rect">
            <a:avLst/>
          </a:prstGeom>
          <a:noFill/>
        </p:spPr>
        <p:txBody>
          <a:bodyPr wrap="square" lIns="0" tIns="0" rIns="0" bIns="0" rtlCol="0" anchor="t">
            <a:normAutofit/>
          </a:bodyPr>
          <a:lstStyle/>
          <a:p>
            <a:pPr marL="0" indent="0">
              <a:lnSpc>
                <a:spcPct val="120000"/>
              </a:lnSpc>
              <a:buNone/>
            </a:pPr>
            <a:r>
              <a:rPr lang="en-US" sz="1400" dirty="0">
                <a:solidFill>
                  <a:srgbClr val="E8F0F7"/>
                </a:solidFill>
                <a:latin typeface="Helvetica Neue" pitchFamily="34" charset="0"/>
                <a:ea typeface="Helvetica Neue" pitchFamily="34" charset="-122"/>
                <a:cs typeface="Helvetica Neue" pitchFamily="34" charset="-120"/>
              </a:rPr>
              <a:t>Restoration, towing and service crews: the vehicles, what they carry, and the equipment on site.</a:t>
            </a:r>
            <a:endParaRPr lang="en-US" sz="1400" dirty="0"/>
          </a:p>
        </p:txBody>
      </p:sp>
      <p:sp>
        <p:nvSpPr>
          <p:cNvPr id="7" name="Shape 4"/>
          <p:cNvSpPr/>
          <p:nvPr/>
        </p:nvSpPr>
        <p:spPr>
          <a:xfrm>
            <a:off x="968935" y="2497501"/>
            <a:ext cx="12802" cy="2900660"/>
          </a:xfrm>
          <a:prstGeom prst="rect">
            <a:avLst/>
          </a:prstGeom>
          <a:solidFill>
            <a:srgbClr val="1E9CE3"/>
          </a:solidFill>
        </p:spPr>
        <p:txBody>
          <a:bodyPr/>
          <a:lstStyle/>
          <a:p>
            <a:endParaRPr lang="en-CA"/>
          </a:p>
        </p:txBody>
      </p:sp>
      <p:sp>
        <p:nvSpPr>
          <p:cNvPr id="8" name="Shape 5"/>
          <p:cNvSpPr/>
          <p:nvPr/>
        </p:nvSpPr>
        <p:spPr>
          <a:xfrm>
            <a:off x="475479" y="5391760"/>
            <a:ext cx="499857" cy="12802"/>
          </a:xfrm>
          <a:prstGeom prst="rect">
            <a:avLst/>
          </a:prstGeom>
          <a:solidFill>
            <a:srgbClr val="1E9CE3"/>
          </a:solidFill>
        </p:spPr>
        <p:txBody>
          <a:bodyPr/>
          <a:lstStyle/>
          <a:p>
            <a:endParaRPr lang="en-CA"/>
          </a:p>
        </p:txBody>
      </p:sp>
      <p:sp>
        <p:nvSpPr>
          <p:cNvPr id="9" name="Shape 6"/>
          <p:cNvSpPr/>
          <p:nvPr/>
        </p:nvSpPr>
        <p:spPr>
          <a:xfrm>
            <a:off x="925044" y="2447209"/>
            <a:ext cx="100584" cy="100584"/>
          </a:xfrm>
          <a:prstGeom prst="ellipse">
            <a:avLst/>
          </a:prstGeom>
          <a:solidFill>
            <a:srgbClr val="1E9CE3"/>
          </a:solidFill>
          <a:ln w="15875">
            <a:solidFill>
              <a:srgbClr val="0A1929"/>
            </a:solidFill>
            <a:prstDash val="solid"/>
          </a:ln>
        </p:spPr>
        <p:txBody>
          <a:bodyPr/>
          <a:lstStyle/>
          <a:p>
            <a:endParaRPr lang="en-CA"/>
          </a:p>
        </p:txBody>
      </p:sp>
      <p:sp>
        <p:nvSpPr>
          <p:cNvPr id="10" name="Shape 7"/>
          <p:cNvSpPr/>
          <p:nvPr/>
        </p:nvSpPr>
        <p:spPr>
          <a:xfrm>
            <a:off x="365751"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11" name="Image 1" descr="me40-device.png"/>
          <p:cNvPicPr>
            <a:picLocks noChangeAspect="1"/>
          </p:cNvPicPr>
          <p:nvPr/>
        </p:nvPicPr>
        <p:blipFill>
          <a:blip r:embed="rId3"/>
          <a:stretch>
            <a:fillRect/>
          </a:stretch>
        </p:blipFill>
        <p:spPr>
          <a:xfrm>
            <a:off x="411471" y="5480456"/>
            <a:ext cx="329184" cy="329184"/>
          </a:xfrm>
          <a:prstGeom prst="rect">
            <a:avLst/>
          </a:prstGeom>
        </p:spPr>
      </p:pic>
      <p:sp>
        <p:nvSpPr>
          <p:cNvPr id="12" name="Text 8"/>
          <p:cNvSpPr/>
          <p:nvPr/>
        </p:nvSpPr>
        <p:spPr>
          <a:xfrm>
            <a:off x="886959"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Vehicle cameras</a:t>
            </a:r>
            <a:endParaRPr lang="en-US" sz="1300" dirty="0"/>
          </a:p>
        </p:txBody>
      </p:sp>
      <p:sp>
        <p:nvSpPr>
          <p:cNvPr id="13" name="Text 9"/>
          <p:cNvSpPr/>
          <p:nvPr/>
        </p:nvSpPr>
        <p:spPr>
          <a:xfrm>
            <a:off x="365751"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Road, cab and blind spot</a:t>
            </a:r>
            <a:endParaRPr lang="en-US" sz="1100" dirty="0"/>
          </a:p>
        </p:txBody>
      </p:sp>
      <p:sp>
        <p:nvSpPr>
          <p:cNvPr id="14" name="Shape 10"/>
          <p:cNvSpPr/>
          <p:nvPr/>
        </p:nvSpPr>
        <p:spPr>
          <a:xfrm>
            <a:off x="3407274" y="4053535"/>
            <a:ext cx="12802" cy="1344625"/>
          </a:xfrm>
          <a:prstGeom prst="rect">
            <a:avLst/>
          </a:prstGeom>
          <a:solidFill>
            <a:srgbClr val="1E9CE3"/>
          </a:solidFill>
        </p:spPr>
        <p:txBody>
          <a:bodyPr/>
          <a:lstStyle/>
          <a:p>
            <a:endParaRPr lang="en-CA"/>
          </a:p>
        </p:txBody>
      </p:sp>
      <p:sp>
        <p:nvSpPr>
          <p:cNvPr id="15" name="Shape 11"/>
          <p:cNvSpPr/>
          <p:nvPr/>
        </p:nvSpPr>
        <p:spPr>
          <a:xfrm>
            <a:off x="3363383" y="4003243"/>
            <a:ext cx="100584" cy="100584"/>
          </a:xfrm>
          <a:prstGeom prst="ellipse">
            <a:avLst/>
          </a:prstGeom>
          <a:solidFill>
            <a:srgbClr val="1E9CE3"/>
          </a:solidFill>
          <a:ln w="15875">
            <a:solidFill>
              <a:srgbClr val="0A1929"/>
            </a:solidFill>
            <a:prstDash val="solid"/>
          </a:ln>
        </p:spPr>
        <p:txBody>
          <a:bodyPr/>
          <a:lstStyle/>
          <a:p>
            <a:endParaRPr lang="en-CA"/>
          </a:p>
        </p:txBody>
      </p:sp>
      <p:sp>
        <p:nvSpPr>
          <p:cNvPr id="16" name="Shape 12"/>
          <p:cNvSpPr/>
          <p:nvPr/>
        </p:nvSpPr>
        <p:spPr>
          <a:xfrm>
            <a:off x="3291758"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17" name="Image 2" descr="product-lone-worker.png"/>
          <p:cNvPicPr>
            <a:picLocks noChangeAspect="1"/>
          </p:cNvPicPr>
          <p:nvPr/>
        </p:nvPicPr>
        <p:blipFill>
          <a:blip r:embed="rId4"/>
          <a:stretch>
            <a:fillRect/>
          </a:stretch>
        </p:blipFill>
        <p:spPr>
          <a:xfrm>
            <a:off x="3337478" y="5511546"/>
            <a:ext cx="329184" cy="267005"/>
          </a:xfrm>
          <a:prstGeom prst="rect">
            <a:avLst/>
          </a:prstGeom>
        </p:spPr>
      </p:pic>
      <p:sp>
        <p:nvSpPr>
          <p:cNvPr id="18" name="Text 13"/>
          <p:cNvSpPr/>
          <p:nvPr/>
        </p:nvSpPr>
        <p:spPr>
          <a:xfrm>
            <a:off x="3812966"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Worker safety</a:t>
            </a:r>
            <a:endParaRPr lang="en-US" sz="1300" dirty="0"/>
          </a:p>
        </p:txBody>
      </p:sp>
      <p:sp>
        <p:nvSpPr>
          <p:cNvPr id="19" name="Text 14"/>
          <p:cNvSpPr/>
          <p:nvPr/>
        </p:nvSpPr>
        <p:spPr>
          <a:xfrm>
            <a:off x="3291758"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Personal emergency response</a:t>
            </a:r>
            <a:endParaRPr lang="en-US" sz="1100" dirty="0"/>
          </a:p>
        </p:txBody>
      </p:sp>
      <p:sp>
        <p:nvSpPr>
          <p:cNvPr id="20" name="Shape 15"/>
          <p:cNvSpPr/>
          <p:nvPr/>
        </p:nvSpPr>
        <p:spPr>
          <a:xfrm>
            <a:off x="5845613" y="3962004"/>
            <a:ext cx="12802" cy="1436157"/>
          </a:xfrm>
          <a:prstGeom prst="rect">
            <a:avLst/>
          </a:prstGeom>
          <a:solidFill>
            <a:srgbClr val="1E9CE3"/>
          </a:solidFill>
        </p:spPr>
        <p:txBody>
          <a:bodyPr/>
          <a:lstStyle/>
          <a:p>
            <a:endParaRPr lang="en-CA"/>
          </a:p>
        </p:txBody>
      </p:sp>
      <p:sp>
        <p:nvSpPr>
          <p:cNvPr id="21" name="Shape 16"/>
          <p:cNvSpPr/>
          <p:nvPr/>
        </p:nvSpPr>
        <p:spPr>
          <a:xfrm>
            <a:off x="5852014" y="5391760"/>
            <a:ext cx="475479" cy="12802"/>
          </a:xfrm>
          <a:prstGeom prst="rect">
            <a:avLst/>
          </a:prstGeom>
          <a:solidFill>
            <a:srgbClr val="1E9CE3"/>
          </a:solidFill>
        </p:spPr>
        <p:txBody>
          <a:bodyPr/>
          <a:lstStyle/>
          <a:p>
            <a:endParaRPr lang="en-CA"/>
          </a:p>
        </p:txBody>
      </p:sp>
      <p:sp>
        <p:nvSpPr>
          <p:cNvPr id="22" name="Shape 17"/>
          <p:cNvSpPr/>
          <p:nvPr/>
        </p:nvSpPr>
        <p:spPr>
          <a:xfrm>
            <a:off x="5801722" y="3911712"/>
            <a:ext cx="100584" cy="100584"/>
          </a:xfrm>
          <a:prstGeom prst="ellipse">
            <a:avLst/>
          </a:prstGeom>
          <a:solidFill>
            <a:srgbClr val="1E9CE3"/>
          </a:solidFill>
          <a:ln w="15875">
            <a:solidFill>
              <a:srgbClr val="0A1929"/>
            </a:solidFill>
            <a:prstDash val="solid"/>
          </a:ln>
        </p:spPr>
        <p:txBody>
          <a:bodyPr/>
          <a:lstStyle/>
          <a:p>
            <a:endParaRPr lang="en-CA"/>
          </a:p>
        </p:txBody>
      </p:sp>
      <p:sp>
        <p:nvSpPr>
          <p:cNvPr id="23" name="Shape 18"/>
          <p:cNvSpPr/>
          <p:nvPr/>
        </p:nvSpPr>
        <p:spPr>
          <a:xfrm>
            <a:off x="6217765"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24" name="Image 3" descr="side-camera.png"/>
          <p:cNvPicPr>
            <a:picLocks noChangeAspect="1"/>
          </p:cNvPicPr>
          <p:nvPr/>
        </p:nvPicPr>
        <p:blipFill>
          <a:blip r:embed="rId5"/>
          <a:stretch>
            <a:fillRect/>
          </a:stretch>
        </p:blipFill>
        <p:spPr>
          <a:xfrm>
            <a:off x="6318806" y="5480456"/>
            <a:ext cx="218542" cy="329184"/>
          </a:xfrm>
          <a:prstGeom prst="rect">
            <a:avLst/>
          </a:prstGeom>
        </p:spPr>
      </p:pic>
      <p:sp>
        <p:nvSpPr>
          <p:cNvPr id="25" name="Text 19"/>
          <p:cNvSpPr/>
          <p:nvPr/>
        </p:nvSpPr>
        <p:spPr>
          <a:xfrm>
            <a:off x="6738973"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Rear camera</a:t>
            </a:r>
            <a:endParaRPr lang="en-US" sz="1300" dirty="0"/>
          </a:p>
        </p:txBody>
      </p:sp>
      <p:sp>
        <p:nvSpPr>
          <p:cNvPr id="26" name="Text 20"/>
          <p:cNvSpPr/>
          <p:nvPr/>
        </p:nvSpPr>
        <p:spPr>
          <a:xfrm>
            <a:off x="6217765"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Reversing and winch work</a:t>
            </a:r>
            <a:endParaRPr lang="en-US" sz="1100" dirty="0"/>
          </a:p>
        </p:txBody>
      </p:sp>
      <p:sp>
        <p:nvSpPr>
          <p:cNvPr id="27" name="Shape 21"/>
          <p:cNvSpPr/>
          <p:nvPr/>
        </p:nvSpPr>
        <p:spPr>
          <a:xfrm>
            <a:off x="10722291" y="5060381"/>
            <a:ext cx="12802" cy="337779"/>
          </a:xfrm>
          <a:prstGeom prst="rect">
            <a:avLst/>
          </a:prstGeom>
          <a:solidFill>
            <a:srgbClr val="1E9CE3"/>
          </a:solidFill>
        </p:spPr>
        <p:txBody>
          <a:bodyPr/>
          <a:lstStyle/>
          <a:p>
            <a:endParaRPr lang="en-CA"/>
          </a:p>
        </p:txBody>
      </p:sp>
      <p:sp>
        <p:nvSpPr>
          <p:cNvPr id="28" name="Shape 22"/>
          <p:cNvSpPr/>
          <p:nvPr/>
        </p:nvSpPr>
        <p:spPr>
          <a:xfrm>
            <a:off x="9253499" y="5391760"/>
            <a:ext cx="1475192" cy="12802"/>
          </a:xfrm>
          <a:prstGeom prst="rect">
            <a:avLst/>
          </a:prstGeom>
          <a:solidFill>
            <a:srgbClr val="1E9CE3"/>
          </a:solidFill>
        </p:spPr>
        <p:txBody>
          <a:bodyPr/>
          <a:lstStyle/>
          <a:p>
            <a:endParaRPr lang="en-CA"/>
          </a:p>
        </p:txBody>
      </p:sp>
      <p:sp>
        <p:nvSpPr>
          <p:cNvPr id="29" name="Shape 23"/>
          <p:cNvSpPr/>
          <p:nvPr/>
        </p:nvSpPr>
        <p:spPr>
          <a:xfrm>
            <a:off x="10678400" y="5010089"/>
            <a:ext cx="100584" cy="100584"/>
          </a:xfrm>
          <a:prstGeom prst="ellipse">
            <a:avLst/>
          </a:prstGeom>
          <a:solidFill>
            <a:srgbClr val="1E9CE3"/>
          </a:solidFill>
          <a:ln w="15875">
            <a:solidFill>
              <a:srgbClr val="0A1929"/>
            </a:solidFill>
            <a:prstDash val="solid"/>
          </a:ln>
        </p:spPr>
        <p:txBody>
          <a:bodyPr/>
          <a:lstStyle/>
          <a:p>
            <a:endParaRPr lang="en-CA"/>
          </a:p>
        </p:txBody>
      </p:sp>
      <p:sp>
        <p:nvSpPr>
          <p:cNvPr id="30" name="Shape 24"/>
          <p:cNvSpPr/>
          <p:nvPr/>
        </p:nvSpPr>
        <p:spPr>
          <a:xfrm>
            <a:off x="9143771" y="5434736"/>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31" name="Image 4" descr="iq-batt-5-device.png"/>
          <p:cNvPicPr>
            <a:picLocks noChangeAspect="1"/>
          </p:cNvPicPr>
          <p:nvPr/>
        </p:nvPicPr>
        <p:blipFill>
          <a:blip r:embed="rId6"/>
          <a:stretch>
            <a:fillRect/>
          </a:stretch>
        </p:blipFill>
        <p:spPr>
          <a:xfrm>
            <a:off x="9189491" y="5498287"/>
            <a:ext cx="329184" cy="293522"/>
          </a:xfrm>
          <a:prstGeom prst="rect">
            <a:avLst/>
          </a:prstGeom>
        </p:spPr>
      </p:pic>
      <p:sp>
        <p:nvSpPr>
          <p:cNvPr id="32" name="Text 25"/>
          <p:cNvSpPr/>
          <p:nvPr/>
        </p:nvSpPr>
        <p:spPr>
          <a:xfrm>
            <a:off x="9664979" y="5434736"/>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Asset trackers</a:t>
            </a:r>
            <a:endParaRPr lang="en-US" sz="1300" dirty="0"/>
          </a:p>
        </p:txBody>
      </p:sp>
      <p:sp>
        <p:nvSpPr>
          <p:cNvPr id="33" name="Text 26"/>
          <p:cNvSpPr/>
          <p:nvPr/>
        </p:nvSpPr>
        <p:spPr>
          <a:xfrm>
            <a:off x="9143771" y="5873648"/>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Battery tags on equipment</a:t>
            </a:r>
            <a:endParaRPr lang="en-US" sz="1100" dirty="0"/>
          </a:p>
        </p:txBody>
      </p:sp>
      <p:sp>
        <p:nvSpPr>
          <p:cNvPr id="34" name="Shape 27"/>
          <p:cNvSpPr/>
          <p:nvPr/>
        </p:nvSpPr>
        <p:spPr>
          <a:xfrm>
            <a:off x="4016859" y="1205179"/>
            <a:ext cx="12802" cy="257861"/>
          </a:xfrm>
          <a:prstGeom prst="rect">
            <a:avLst/>
          </a:prstGeom>
          <a:solidFill>
            <a:srgbClr val="1E9CE3"/>
          </a:solidFill>
        </p:spPr>
        <p:txBody>
          <a:bodyPr/>
          <a:lstStyle/>
          <a:p>
            <a:endParaRPr lang="en-CA"/>
          </a:p>
        </p:txBody>
      </p:sp>
      <p:sp>
        <p:nvSpPr>
          <p:cNvPr id="35" name="Shape 28"/>
          <p:cNvSpPr/>
          <p:nvPr/>
        </p:nvSpPr>
        <p:spPr>
          <a:xfrm>
            <a:off x="4023259" y="1198778"/>
            <a:ext cx="719313" cy="12802"/>
          </a:xfrm>
          <a:prstGeom prst="rect">
            <a:avLst/>
          </a:prstGeom>
          <a:solidFill>
            <a:srgbClr val="1E9CE3"/>
          </a:solidFill>
        </p:spPr>
        <p:txBody>
          <a:bodyPr/>
          <a:lstStyle/>
          <a:p>
            <a:endParaRPr lang="en-CA"/>
          </a:p>
        </p:txBody>
      </p:sp>
      <p:sp>
        <p:nvSpPr>
          <p:cNvPr id="36" name="Shape 29"/>
          <p:cNvSpPr/>
          <p:nvPr/>
        </p:nvSpPr>
        <p:spPr>
          <a:xfrm>
            <a:off x="3972967" y="2172614"/>
            <a:ext cx="100584" cy="100584"/>
          </a:xfrm>
          <a:prstGeom prst="ellipse">
            <a:avLst/>
          </a:prstGeom>
          <a:solidFill>
            <a:srgbClr val="1E9CE3"/>
          </a:solidFill>
          <a:ln w="15875">
            <a:solidFill>
              <a:srgbClr val="0A1929"/>
            </a:solidFill>
            <a:prstDash val="solid"/>
          </a:ln>
        </p:spPr>
        <p:txBody>
          <a:bodyPr/>
          <a:lstStyle/>
          <a:p>
            <a:endParaRPr lang="en-CA"/>
          </a:p>
        </p:txBody>
      </p:sp>
      <p:sp>
        <p:nvSpPr>
          <p:cNvPr id="37" name="Shape 30"/>
          <p:cNvSpPr/>
          <p:nvPr/>
        </p:nvSpPr>
        <p:spPr>
          <a:xfrm>
            <a:off x="4632844" y="400507"/>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38" name="Image 5" descr="domecamera.png"/>
          <p:cNvPicPr>
            <a:picLocks noChangeAspect="1"/>
          </p:cNvPicPr>
          <p:nvPr/>
        </p:nvPicPr>
        <p:blipFill>
          <a:blip r:embed="rId7"/>
          <a:stretch>
            <a:fillRect/>
          </a:stretch>
        </p:blipFill>
        <p:spPr>
          <a:xfrm>
            <a:off x="4678564" y="446227"/>
            <a:ext cx="329184" cy="329184"/>
          </a:xfrm>
          <a:prstGeom prst="rect">
            <a:avLst/>
          </a:prstGeom>
        </p:spPr>
      </p:pic>
      <p:sp>
        <p:nvSpPr>
          <p:cNvPr id="39" name="Text 31"/>
          <p:cNvSpPr/>
          <p:nvPr/>
        </p:nvSpPr>
        <p:spPr>
          <a:xfrm>
            <a:off x="5154052" y="400507"/>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Cargo camera</a:t>
            </a:r>
            <a:endParaRPr lang="en-US" sz="1300" dirty="0"/>
          </a:p>
        </p:txBody>
      </p:sp>
      <p:sp>
        <p:nvSpPr>
          <p:cNvPr id="40" name="Text 32"/>
          <p:cNvSpPr/>
          <p:nvPr/>
        </p:nvSpPr>
        <p:spPr>
          <a:xfrm>
            <a:off x="4632844" y="839419"/>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Load area and stock</a:t>
            </a:r>
            <a:endParaRPr lang="en-US" sz="1100" dirty="0"/>
          </a:p>
        </p:txBody>
      </p:sp>
      <p:sp>
        <p:nvSpPr>
          <p:cNvPr id="41" name="Shape 33"/>
          <p:cNvSpPr/>
          <p:nvPr/>
        </p:nvSpPr>
        <p:spPr>
          <a:xfrm>
            <a:off x="5479862" y="1205179"/>
            <a:ext cx="12802" cy="257861"/>
          </a:xfrm>
          <a:prstGeom prst="rect">
            <a:avLst/>
          </a:prstGeom>
          <a:solidFill>
            <a:srgbClr val="1E9CE3"/>
          </a:solidFill>
        </p:spPr>
        <p:txBody>
          <a:bodyPr/>
          <a:lstStyle/>
          <a:p>
            <a:endParaRPr lang="en-CA"/>
          </a:p>
        </p:txBody>
      </p:sp>
      <p:sp>
        <p:nvSpPr>
          <p:cNvPr id="42" name="Shape 34"/>
          <p:cNvSpPr/>
          <p:nvPr/>
        </p:nvSpPr>
        <p:spPr>
          <a:xfrm>
            <a:off x="5486263" y="1198778"/>
            <a:ext cx="2426150" cy="12802"/>
          </a:xfrm>
          <a:prstGeom prst="rect">
            <a:avLst/>
          </a:prstGeom>
          <a:solidFill>
            <a:srgbClr val="1E9CE3"/>
          </a:solidFill>
        </p:spPr>
        <p:txBody>
          <a:bodyPr/>
          <a:lstStyle/>
          <a:p>
            <a:endParaRPr lang="en-CA"/>
          </a:p>
        </p:txBody>
      </p:sp>
      <p:sp>
        <p:nvSpPr>
          <p:cNvPr id="43" name="Shape 35"/>
          <p:cNvSpPr/>
          <p:nvPr/>
        </p:nvSpPr>
        <p:spPr>
          <a:xfrm>
            <a:off x="5435971" y="2264146"/>
            <a:ext cx="100584" cy="100584"/>
          </a:xfrm>
          <a:prstGeom prst="ellipse">
            <a:avLst/>
          </a:prstGeom>
          <a:solidFill>
            <a:srgbClr val="1E9CE3"/>
          </a:solidFill>
          <a:ln w="15875">
            <a:solidFill>
              <a:srgbClr val="0A1929"/>
            </a:solidFill>
            <a:prstDash val="solid"/>
          </a:ln>
        </p:spPr>
        <p:txBody>
          <a:bodyPr/>
          <a:lstStyle/>
          <a:p>
            <a:endParaRPr lang="en-CA"/>
          </a:p>
        </p:txBody>
      </p:sp>
      <p:sp>
        <p:nvSpPr>
          <p:cNvPr id="44" name="Shape 36"/>
          <p:cNvSpPr/>
          <p:nvPr/>
        </p:nvSpPr>
        <p:spPr>
          <a:xfrm>
            <a:off x="7802685" y="400507"/>
            <a:ext cx="420624" cy="420624"/>
          </a:xfrm>
          <a:prstGeom prst="roundRect">
            <a:avLst>
              <a:gd name="adj" fmla="val 19565"/>
            </a:avLst>
          </a:prstGeom>
          <a:solidFill>
            <a:srgbClr val="FFFFFF">
              <a:alpha val="74000"/>
            </a:srgbClr>
          </a:solidFill>
          <a:ln w="6350">
            <a:solidFill>
              <a:srgbClr val="FFFFFF">
                <a:alpha val="38000"/>
              </a:srgbClr>
            </a:solidFill>
            <a:prstDash val="solid"/>
          </a:ln>
        </p:spPr>
        <p:txBody>
          <a:bodyPr/>
          <a:lstStyle/>
          <a:p>
            <a:endParaRPr lang="en-CA"/>
          </a:p>
        </p:txBody>
      </p:sp>
      <p:pic>
        <p:nvPicPr>
          <p:cNvPr id="45" name="Image 6" descr="assettrac.png"/>
          <p:cNvPicPr>
            <a:picLocks noChangeAspect="1"/>
          </p:cNvPicPr>
          <p:nvPr/>
        </p:nvPicPr>
        <p:blipFill>
          <a:blip r:embed="rId8"/>
          <a:stretch>
            <a:fillRect/>
          </a:stretch>
        </p:blipFill>
        <p:spPr>
          <a:xfrm>
            <a:off x="7848405" y="500654"/>
            <a:ext cx="329184" cy="220330"/>
          </a:xfrm>
          <a:prstGeom prst="rect">
            <a:avLst/>
          </a:prstGeom>
        </p:spPr>
      </p:pic>
      <p:sp>
        <p:nvSpPr>
          <p:cNvPr id="46" name="Text 37"/>
          <p:cNvSpPr/>
          <p:nvPr/>
        </p:nvSpPr>
        <p:spPr>
          <a:xfrm>
            <a:off x="8323893" y="400507"/>
            <a:ext cx="2176272" cy="420624"/>
          </a:xfrm>
          <a:prstGeom prst="rect">
            <a:avLst/>
          </a:prstGeom>
          <a:noFill/>
        </p:spPr>
        <p:txBody>
          <a:bodyPr wrap="square" lIns="0" tIns="0" rIns="0" bIns="0" rtlCol="0" anchor="ctr">
            <a:normAutofit/>
          </a:bodyPr>
          <a:lstStyle/>
          <a:p>
            <a:pPr marL="0" indent="0" algn="l">
              <a:buNone/>
            </a:pPr>
            <a:r>
              <a:rPr lang="en-US" sz="1300" b="1" dirty="0">
                <a:solidFill>
                  <a:srgbClr val="FFFFFF"/>
                </a:solidFill>
                <a:latin typeface="Helvetica Neue" pitchFamily="34" charset="0"/>
                <a:ea typeface="Helvetica Neue" pitchFamily="34" charset="-122"/>
                <a:cs typeface="Helvetica Neue" pitchFamily="34" charset="-120"/>
              </a:rPr>
              <a:t>Door status</a:t>
            </a:r>
            <a:endParaRPr lang="en-US" sz="1300" dirty="0"/>
          </a:p>
        </p:txBody>
      </p:sp>
      <p:sp>
        <p:nvSpPr>
          <p:cNvPr id="47" name="Text 38"/>
          <p:cNvSpPr/>
          <p:nvPr/>
        </p:nvSpPr>
        <p:spPr>
          <a:xfrm>
            <a:off x="7802685" y="839419"/>
            <a:ext cx="2697480" cy="274320"/>
          </a:xfrm>
          <a:prstGeom prst="rect">
            <a:avLst/>
          </a:prstGeom>
          <a:noFill/>
        </p:spPr>
        <p:txBody>
          <a:bodyPr wrap="square" lIns="0" tIns="0" rIns="0" bIns="0" rtlCol="0" anchor="t">
            <a:normAutofit/>
          </a:bodyPr>
          <a:lstStyle/>
          <a:p>
            <a:pPr marL="0" indent="0" algn="l">
              <a:buNone/>
            </a:pPr>
            <a:r>
              <a:rPr lang="en-US" sz="1100" dirty="0">
                <a:solidFill>
                  <a:srgbClr val="E8F0F7"/>
                </a:solidFill>
                <a:latin typeface="Helvetica Neue" pitchFamily="34" charset="0"/>
                <a:ea typeface="Helvetica Neue" pitchFamily="34" charset="-122"/>
                <a:cs typeface="Helvetica Neue" pitchFamily="34" charset="-120"/>
              </a:rPr>
              <a:t>Every compartment door</a:t>
            </a:r>
            <a:endParaRPr lang="en-US" sz="1100" dirty="0"/>
          </a:p>
        </p:txBody>
      </p:sp>
      <p:sp>
        <p:nvSpPr>
          <p:cNvPr id="48"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ACQUISITION</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Expanding Video Solutions</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Shape 3"/>
          <p:cNvSpPr/>
          <p:nvPr/>
        </p:nvSpPr>
        <p:spPr>
          <a:xfrm>
            <a:off x="548640" y="1627632"/>
            <a:ext cx="11094415" cy="566928"/>
          </a:xfrm>
          <a:prstGeom prst="roundRect">
            <a:avLst>
              <a:gd name="adj" fmla="val 20968"/>
            </a:avLst>
          </a:prstGeom>
          <a:solidFill>
            <a:srgbClr val="18314A"/>
          </a:solidFill>
          <a:ln w="12700">
            <a:solidFill>
              <a:srgbClr val="2C4A66"/>
            </a:solidFill>
            <a:prstDash val="solid"/>
          </a:ln>
        </p:spPr>
        <p:txBody>
          <a:bodyPr/>
          <a:lstStyle/>
          <a:p>
            <a:endParaRPr lang="en-CA"/>
          </a:p>
        </p:txBody>
      </p:sp>
      <p:sp>
        <p:nvSpPr>
          <p:cNvPr id="6" name="Shape 4"/>
          <p:cNvSpPr/>
          <p:nvPr/>
        </p:nvSpPr>
        <p:spPr>
          <a:xfrm>
            <a:off x="548640" y="1746504"/>
            <a:ext cx="50292" cy="329184"/>
          </a:xfrm>
          <a:prstGeom prst="roundRect">
            <a:avLst>
              <a:gd name="adj" fmla="val 49091"/>
            </a:avLst>
          </a:prstGeom>
          <a:solidFill>
            <a:srgbClr val="1E9CE3"/>
          </a:solidFill>
        </p:spPr>
        <p:txBody>
          <a:bodyPr/>
          <a:lstStyle/>
          <a:p>
            <a:endParaRPr lang="en-CA"/>
          </a:p>
        </p:txBody>
      </p:sp>
      <p:sp>
        <p:nvSpPr>
          <p:cNvPr id="7" name="Text 5"/>
          <p:cNvSpPr/>
          <p:nvPr/>
        </p:nvSpPr>
        <p:spPr>
          <a:xfrm>
            <a:off x="841248" y="1627632"/>
            <a:ext cx="10509199" cy="566928"/>
          </a:xfrm>
          <a:prstGeom prst="rect">
            <a:avLst/>
          </a:prstGeom>
          <a:noFill/>
        </p:spPr>
        <p:txBody>
          <a:bodyPr wrap="square" lIns="0" tIns="0" rIns="0" bIns="0" rtlCol="0" anchor="ctr">
            <a:normAutofit/>
          </a:bodyPr>
          <a:lstStyle/>
          <a:p>
            <a:pPr marL="0" indent="0">
              <a:buNone/>
            </a:pPr>
            <a:r>
              <a:rPr lang="en-US" sz="1450" b="1" dirty="0">
                <a:solidFill>
                  <a:srgbClr val="FFFFFF"/>
                </a:solidFill>
                <a:latin typeface="Helvetica Neue" pitchFamily="34" charset="0"/>
                <a:ea typeface="Helvetica Neue" pitchFamily="34" charset="-122"/>
                <a:cs typeface="Helvetica Neue" pitchFamily="34" charset="-120"/>
              </a:rPr>
              <a:t>In October 2025 AirIQ completed a transaction that expanded its video telematics portfolio beyond the windshield.</a:t>
            </a:r>
            <a:endParaRPr lang="en-US" sz="1450" dirty="0"/>
          </a:p>
        </p:txBody>
      </p:sp>
      <p:sp>
        <p:nvSpPr>
          <p:cNvPr id="8" name="Shape 6"/>
          <p:cNvSpPr/>
          <p:nvPr/>
        </p:nvSpPr>
        <p:spPr>
          <a:xfrm>
            <a:off x="548640" y="2913004"/>
            <a:ext cx="3515258" cy="2651760"/>
          </a:xfrm>
          <a:prstGeom prst="roundRect">
            <a:avLst>
              <a:gd name="adj" fmla="val 4483"/>
            </a:avLst>
          </a:prstGeom>
          <a:solidFill>
            <a:srgbClr val="122539"/>
          </a:solidFill>
          <a:ln w="12700">
            <a:solidFill>
              <a:srgbClr val="2C4A66"/>
            </a:solidFill>
            <a:prstDash val="solid"/>
          </a:ln>
        </p:spPr>
        <p:txBody>
          <a:bodyPr/>
          <a:lstStyle/>
          <a:p>
            <a:endParaRPr lang="en-CA"/>
          </a:p>
        </p:txBody>
      </p:sp>
      <p:sp>
        <p:nvSpPr>
          <p:cNvPr id="9" name="Shape 7"/>
          <p:cNvSpPr/>
          <p:nvPr/>
        </p:nvSpPr>
        <p:spPr>
          <a:xfrm>
            <a:off x="786384" y="3626236"/>
            <a:ext cx="50292" cy="310896"/>
          </a:xfrm>
          <a:prstGeom prst="roundRect">
            <a:avLst>
              <a:gd name="adj" fmla="val 49091"/>
            </a:avLst>
          </a:prstGeom>
          <a:solidFill>
            <a:srgbClr val="1E9CE3"/>
          </a:solidFill>
        </p:spPr>
        <p:txBody>
          <a:bodyPr/>
          <a:lstStyle/>
          <a:p>
            <a:endParaRPr lang="en-CA"/>
          </a:p>
        </p:txBody>
      </p:sp>
      <p:sp>
        <p:nvSpPr>
          <p:cNvPr id="10" name="Text 8"/>
          <p:cNvSpPr/>
          <p:nvPr/>
        </p:nvSpPr>
        <p:spPr>
          <a:xfrm>
            <a:off x="987552" y="3589660"/>
            <a:ext cx="2838602" cy="384048"/>
          </a:xfrm>
          <a:prstGeom prst="rect">
            <a:avLst/>
          </a:prstGeom>
          <a:noFill/>
        </p:spPr>
        <p:txBody>
          <a:bodyPr wrap="square" lIns="0" tIns="0" rIns="0" bIns="0" rtlCol="0" anchor="ctr">
            <a:normAutofit/>
          </a:bodyPr>
          <a:lstStyle/>
          <a:p>
            <a:pPr marL="0" indent="0">
              <a:buNone/>
            </a:pPr>
            <a:r>
              <a:rPr lang="en-US" sz="1600" b="1" dirty="0">
                <a:solidFill>
                  <a:srgbClr val="FFFFFF"/>
                </a:solidFill>
                <a:latin typeface="Helvetica Neue" pitchFamily="34" charset="0"/>
                <a:ea typeface="Helvetica Neue" pitchFamily="34" charset="-122"/>
                <a:cs typeface="Helvetica Neue" pitchFamily="34" charset="-120"/>
              </a:rPr>
              <a:t>Two channels to four</a:t>
            </a:r>
            <a:endParaRPr lang="en-US" sz="1600" dirty="0"/>
          </a:p>
        </p:txBody>
      </p:sp>
      <p:sp>
        <p:nvSpPr>
          <p:cNvPr id="11" name="Text 9"/>
          <p:cNvSpPr/>
          <p:nvPr/>
        </p:nvSpPr>
        <p:spPr>
          <a:xfrm>
            <a:off x="987552" y="4028572"/>
            <a:ext cx="2838602" cy="1463040"/>
          </a:xfrm>
          <a:prstGeom prst="rect">
            <a:avLst/>
          </a:prstGeom>
          <a:noFill/>
        </p:spPr>
        <p:txBody>
          <a:bodyPr wrap="square" lIns="0" tIns="0" rIns="0" bIns="0" rtlCol="0" anchor="t">
            <a:normAutofit/>
          </a:bodyPr>
          <a:lstStyle/>
          <a:p>
            <a:pPr marL="0" indent="0">
              <a:lnSpc>
                <a:spcPct val="118000"/>
              </a:lnSpc>
              <a:buNone/>
            </a:pPr>
            <a:r>
              <a:rPr lang="en-US" sz="1400" dirty="0">
                <a:solidFill>
                  <a:srgbClr val="9FB2C4"/>
                </a:solidFill>
                <a:latin typeface="Helvetica Neue" pitchFamily="34" charset="0"/>
                <a:ea typeface="Helvetica Neue" pitchFamily="34" charset="-122"/>
                <a:cs typeface="Helvetica Neue" pitchFamily="34" charset="-120"/>
              </a:rPr>
              <a:t>Four-channel systems today, with six-channel planned.</a:t>
            </a:r>
            <a:endParaRPr lang="en-US" sz="1400" dirty="0"/>
          </a:p>
        </p:txBody>
      </p:sp>
      <p:sp>
        <p:nvSpPr>
          <p:cNvPr id="12" name="Shape 10"/>
          <p:cNvSpPr/>
          <p:nvPr/>
        </p:nvSpPr>
        <p:spPr>
          <a:xfrm>
            <a:off x="4338218" y="2913004"/>
            <a:ext cx="3515258" cy="2651760"/>
          </a:xfrm>
          <a:prstGeom prst="roundRect">
            <a:avLst>
              <a:gd name="adj" fmla="val 4483"/>
            </a:avLst>
          </a:prstGeom>
          <a:solidFill>
            <a:srgbClr val="122539"/>
          </a:solidFill>
          <a:ln w="12700">
            <a:solidFill>
              <a:srgbClr val="2C4A66"/>
            </a:solidFill>
            <a:prstDash val="solid"/>
          </a:ln>
        </p:spPr>
        <p:txBody>
          <a:bodyPr/>
          <a:lstStyle/>
          <a:p>
            <a:endParaRPr lang="en-CA"/>
          </a:p>
        </p:txBody>
      </p:sp>
      <p:sp>
        <p:nvSpPr>
          <p:cNvPr id="13" name="Shape 11"/>
          <p:cNvSpPr/>
          <p:nvPr/>
        </p:nvSpPr>
        <p:spPr>
          <a:xfrm>
            <a:off x="4575962" y="3626236"/>
            <a:ext cx="50292" cy="310896"/>
          </a:xfrm>
          <a:prstGeom prst="roundRect">
            <a:avLst>
              <a:gd name="adj" fmla="val 49091"/>
            </a:avLst>
          </a:prstGeom>
          <a:solidFill>
            <a:srgbClr val="1E9CE3"/>
          </a:solidFill>
        </p:spPr>
        <p:txBody>
          <a:bodyPr/>
          <a:lstStyle/>
          <a:p>
            <a:endParaRPr lang="en-CA"/>
          </a:p>
        </p:txBody>
      </p:sp>
      <p:sp>
        <p:nvSpPr>
          <p:cNvPr id="14" name="Text 12"/>
          <p:cNvSpPr/>
          <p:nvPr/>
        </p:nvSpPr>
        <p:spPr>
          <a:xfrm>
            <a:off x="4777130" y="3589660"/>
            <a:ext cx="2838602" cy="384048"/>
          </a:xfrm>
          <a:prstGeom prst="rect">
            <a:avLst/>
          </a:prstGeom>
          <a:noFill/>
        </p:spPr>
        <p:txBody>
          <a:bodyPr wrap="square" lIns="0" tIns="0" rIns="0" bIns="0" rtlCol="0" anchor="ctr">
            <a:normAutofit/>
          </a:bodyPr>
          <a:lstStyle/>
          <a:p>
            <a:pPr marL="0" indent="0">
              <a:buNone/>
            </a:pPr>
            <a:r>
              <a:rPr lang="en-US" sz="1600" b="1" dirty="0">
                <a:solidFill>
                  <a:srgbClr val="FFFFFF"/>
                </a:solidFill>
                <a:latin typeface="Helvetica Neue" pitchFamily="34" charset="0"/>
                <a:ea typeface="Helvetica Neue" pitchFamily="34" charset="-122"/>
                <a:cs typeface="Helvetica Neue" pitchFamily="34" charset="-120"/>
              </a:rPr>
              <a:t>Every blind spot</a:t>
            </a:r>
            <a:endParaRPr lang="en-US" sz="1600" dirty="0"/>
          </a:p>
        </p:txBody>
      </p:sp>
      <p:sp>
        <p:nvSpPr>
          <p:cNvPr id="15" name="Text 13"/>
          <p:cNvSpPr/>
          <p:nvPr/>
        </p:nvSpPr>
        <p:spPr>
          <a:xfrm>
            <a:off x="4777130" y="4028572"/>
            <a:ext cx="2838602" cy="1463040"/>
          </a:xfrm>
          <a:prstGeom prst="rect">
            <a:avLst/>
          </a:prstGeom>
          <a:noFill/>
        </p:spPr>
        <p:txBody>
          <a:bodyPr wrap="square" lIns="0" tIns="0" rIns="0" bIns="0" rtlCol="0" anchor="t">
            <a:normAutofit/>
          </a:bodyPr>
          <a:lstStyle/>
          <a:p>
            <a:pPr marL="0" indent="0">
              <a:lnSpc>
                <a:spcPct val="118000"/>
              </a:lnSpc>
              <a:buNone/>
            </a:pPr>
            <a:r>
              <a:rPr lang="en-US" sz="1400" dirty="0">
                <a:solidFill>
                  <a:srgbClr val="9FB2C4"/>
                </a:solidFill>
                <a:latin typeface="Helvetica Neue" pitchFamily="34" charset="0"/>
                <a:ea typeface="Helvetica Neue" pitchFamily="34" charset="-122"/>
                <a:cs typeface="Helvetica Neue" pitchFamily="34" charset="-120"/>
              </a:rPr>
              <a:t>Side mirror and rear cameras, plus in-vehicle domes for commercial and public transport.</a:t>
            </a:r>
            <a:endParaRPr lang="en-US" sz="1400" dirty="0"/>
          </a:p>
        </p:txBody>
      </p:sp>
      <p:sp>
        <p:nvSpPr>
          <p:cNvPr id="16" name="Shape 14"/>
          <p:cNvSpPr/>
          <p:nvPr/>
        </p:nvSpPr>
        <p:spPr>
          <a:xfrm>
            <a:off x="8127797" y="2913004"/>
            <a:ext cx="3515258" cy="2651760"/>
          </a:xfrm>
          <a:prstGeom prst="roundRect">
            <a:avLst>
              <a:gd name="adj" fmla="val 4483"/>
            </a:avLst>
          </a:prstGeom>
          <a:solidFill>
            <a:srgbClr val="122539"/>
          </a:solidFill>
          <a:ln w="12700">
            <a:solidFill>
              <a:srgbClr val="2C4A66"/>
            </a:solidFill>
            <a:prstDash val="solid"/>
          </a:ln>
        </p:spPr>
        <p:txBody>
          <a:bodyPr/>
          <a:lstStyle/>
          <a:p>
            <a:endParaRPr lang="en-CA"/>
          </a:p>
        </p:txBody>
      </p:sp>
      <p:sp>
        <p:nvSpPr>
          <p:cNvPr id="17" name="Shape 15"/>
          <p:cNvSpPr/>
          <p:nvPr/>
        </p:nvSpPr>
        <p:spPr>
          <a:xfrm>
            <a:off x="8365541" y="3626236"/>
            <a:ext cx="50292" cy="310896"/>
          </a:xfrm>
          <a:prstGeom prst="roundRect">
            <a:avLst>
              <a:gd name="adj" fmla="val 49091"/>
            </a:avLst>
          </a:prstGeom>
          <a:solidFill>
            <a:srgbClr val="1E9CE3"/>
          </a:solidFill>
        </p:spPr>
        <p:txBody>
          <a:bodyPr/>
          <a:lstStyle/>
          <a:p>
            <a:endParaRPr lang="en-CA"/>
          </a:p>
        </p:txBody>
      </p:sp>
      <p:sp>
        <p:nvSpPr>
          <p:cNvPr id="18" name="Text 16"/>
          <p:cNvSpPr/>
          <p:nvPr/>
        </p:nvSpPr>
        <p:spPr>
          <a:xfrm>
            <a:off x="8566709" y="3589660"/>
            <a:ext cx="2838602" cy="384048"/>
          </a:xfrm>
          <a:prstGeom prst="rect">
            <a:avLst/>
          </a:prstGeom>
          <a:noFill/>
        </p:spPr>
        <p:txBody>
          <a:bodyPr wrap="square" lIns="0" tIns="0" rIns="0" bIns="0" rtlCol="0" anchor="ctr">
            <a:normAutofit/>
          </a:bodyPr>
          <a:lstStyle/>
          <a:p>
            <a:pPr marL="0" indent="0">
              <a:buNone/>
            </a:pPr>
            <a:r>
              <a:rPr lang="en-US" sz="1600" b="1" dirty="0">
                <a:solidFill>
                  <a:srgbClr val="FFFFFF"/>
                </a:solidFill>
                <a:latin typeface="Helvetica Neue" pitchFamily="34" charset="0"/>
                <a:ea typeface="Helvetica Neue" pitchFamily="34" charset="-122"/>
                <a:cs typeface="Helvetica Neue" pitchFamily="34" charset="-120"/>
              </a:rPr>
              <a:t>Black box recording</a:t>
            </a:r>
            <a:endParaRPr lang="en-US" sz="1600" dirty="0"/>
          </a:p>
        </p:txBody>
      </p:sp>
      <p:sp>
        <p:nvSpPr>
          <p:cNvPr id="19" name="Text 17"/>
          <p:cNvSpPr/>
          <p:nvPr/>
        </p:nvSpPr>
        <p:spPr>
          <a:xfrm>
            <a:off x="8566709" y="4028572"/>
            <a:ext cx="2838602" cy="1463040"/>
          </a:xfrm>
          <a:prstGeom prst="rect">
            <a:avLst/>
          </a:prstGeom>
          <a:noFill/>
        </p:spPr>
        <p:txBody>
          <a:bodyPr wrap="square" lIns="0" tIns="0" rIns="0" bIns="0" rtlCol="0" anchor="t">
            <a:normAutofit/>
          </a:bodyPr>
          <a:lstStyle/>
          <a:p>
            <a:pPr marL="0" indent="0">
              <a:lnSpc>
                <a:spcPct val="118000"/>
              </a:lnSpc>
              <a:buNone/>
            </a:pPr>
            <a:r>
              <a:rPr lang="en-US" sz="1400" dirty="0">
                <a:solidFill>
                  <a:srgbClr val="9FB2C4"/>
                </a:solidFill>
                <a:latin typeface="Helvetica Neue" pitchFamily="34" charset="0"/>
                <a:ea typeface="Helvetica Neue" pitchFamily="34" charset="-122"/>
                <a:cs typeface="Helvetica Neue" pitchFamily="34" charset="-120"/>
              </a:rPr>
              <a:t>Locked, vibration-resistant drives holding weeks of tamper-proof recording.</a:t>
            </a:r>
            <a:endParaRPr lang="en-US" sz="1400" dirty="0"/>
          </a:p>
        </p:txBody>
      </p:sp>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UNIT ECONOMICS</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Rental Program Economics</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Text 3"/>
          <p:cNvSpPr/>
          <p:nvPr/>
        </p:nvSpPr>
        <p:spPr>
          <a:xfrm>
            <a:off x="548640" y="1554480"/>
            <a:ext cx="11064240" cy="914400"/>
          </a:xfrm>
          <a:prstGeom prst="rect">
            <a:avLst/>
          </a:prstGeom>
          <a:noFill/>
        </p:spPr>
        <p:txBody>
          <a:bodyPr wrap="square" lIns="0" tIns="0" rIns="0" bIns="0" rtlCol="0" anchor="t"/>
          <a:lstStyle/>
          <a:p>
            <a:pPr marL="0" indent="0">
              <a:lnSpc>
                <a:spcPct val="120000"/>
              </a:lnSpc>
              <a:buNone/>
            </a:pPr>
            <a:r>
              <a:rPr lang="en-US" sz="1600" dirty="0">
                <a:solidFill>
                  <a:srgbClr val="E8F0F7"/>
                </a:solidFill>
                <a:latin typeface="Helvetica Neue" pitchFamily="34" charset="0"/>
                <a:ea typeface="Helvetica Neue" pitchFamily="34" charset="-122"/>
                <a:cs typeface="Helvetica Neue" pitchFamily="34" charset="-120"/>
              </a:rPr>
              <a:t>AirIQ's Rental Program delivers a lifetime value to customer acquisition cost ratio of 3:1.</a:t>
            </a:r>
            <a:endParaRPr lang="en-US" sz="1600" dirty="0"/>
          </a:p>
        </p:txBody>
      </p:sp>
      <p:sp>
        <p:nvSpPr>
          <p:cNvPr id="6" name="Shape 4"/>
          <p:cNvSpPr/>
          <p:nvPr/>
        </p:nvSpPr>
        <p:spPr>
          <a:xfrm>
            <a:off x="548640" y="2432304"/>
            <a:ext cx="2567864" cy="2331720"/>
          </a:xfrm>
          <a:prstGeom prst="roundRect">
            <a:avLst>
              <a:gd name="adj" fmla="val 5098"/>
            </a:avLst>
          </a:prstGeom>
          <a:solidFill>
            <a:srgbClr val="122539"/>
          </a:solidFill>
          <a:ln w="12700">
            <a:solidFill>
              <a:srgbClr val="2C4A66"/>
            </a:solidFill>
            <a:prstDash val="solid"/>
          </a:ln>
        </p:spPr>
        <p:txBody>
          <a:bodyPr/>
          <a:lstStyle/>
          <a:p>
            <a:endParaRPr lang="en-CA"/>
          </a:p>
        </p:txBody>
      </p:sp>
      <p:sp>
        <p:nvSpPr>
          <p:cNvPr id="7" name="Text 5"/>
          <p:cNvSpPr/>
          <p:nvPr/>
        </p:nvSpPr>
        <p:spPr>
          <a:xfrm>
            <a:off x="548640" y="2985516"/>
            <a:ext cx="2567864" cy="749808"/>
          </a:xfrm>
          <a:prstGeom prst="rect">
            <a:avLst/>
          </a:prstGeom>
          <a:noFill/>
        </p:spPr>
        <p:txBody>
          <a:bodyPr wrap="square" lIns="0" tIns="0" rIns="0" bIns="0" rtlCol="0" anchor="b"/>
          <a:lstStyle/>
          <a:p>
            <a:pPr marL="0" indent="0" algn="ctr">
              <a:buNone/>
            </a:pPr>
            <a:r>
              <a:rPr lang="en-US" sz="3200" b="1" dirty="0">
                <a:solidFill>
                  <a:srgbClr val="1E9CE3"/>
                </a:solidFill>
                <a:latin typeface="Helvetica Neue" pitchFamily="34" charset="0"/>
                <a:ea typeface="Helvetica Neue" pitchFamily="34" charset="-122"/>
                <a:cs typeface="Helvetica Neue" pitchFamily="34" charset="-120"/>
              </a:rPr>
              <a:t>$4,000</a:t>
            </a:r>
            <a:endParaRPr lang="en-US" sz="3200" dirty="0"/>
          </a:p>
        </p:txBody>
      </p:sp>
      <p:sp>
        <p:nvSpPr>
          <p:cNvPr id="8" name="Text 6"/>
          <p:cNvSpPr/>
          <p:nvPr/>
        </p:nvSpPr>
        <p:spPr>
          <a:xfrm>
            <a:off x="685800" y="3826764"/>
            <a:ext cx="2293544" cy="384048"/>
          </a:xfrm>
          <a:prstGeom prst="rect">
            <a:avLst/>
          </a:prstGeom>
          <a:noFill/>
        </p:spPr>
        <p:txBody>
          <a:bodyPr wrap="square" lIns="0" tIns="0" rIns="0" bIns="0" rtlCol="0" anchor="t"/>
          <a:lstStyle/>
          <a:p>
            <a:pPr marL="0" indent="0" algn="ctr">
              <a:buNone/>
            </a:pPr>
            <a:r>
              <a:rPr lang="en-US" sz="1100" b="1" kern="0" spc="100" dirty="0">
                <a:solidFill>
                  <a:srgbClr val="9FB2C4"/>
                </a:solidFill>
                <a:latin typeface="Helvetica Neue" pitchFamily="34" charset="0"/>
                <a:ea typeface="Helvetica Neue" pitchFamily="34" charset="-122"/>
                <a:cs typeface="Helvetica Neue" pitchFamily="34" charset="-120"/>
              </a:rPr>
              <a:t>ACQUISITION COST</a:t>
            </a:r>
            <a:endParaRPr lang="en-US" sz="1100" dirty="0"/>
          </a:p>
        </p:txBody>
      </p:sp>
      <p:sp>
        <p:nvSpPr>
          <p:cNvPr id="9" name="Shape 7"/>
          <p:cNvSpPr/>
          <p:nvPr/>
        </p:nvSpPr>
        <p:spPr>
          <a:xfrm>
            <a:off x="3390824" y="2432304"/>
            <a:ext cx="2567864" cy="2331720"/>
          </a:xfrm>
          <a:prstGeom prst="roundRect">
            <a:avLst>
              <a:gd name="adj" fmla="val 5098"/>
            </a:avLst>
          </a:prstGeom>
          <a:solidFill>
            <a:srgbClr val="122539"/>
          </a:solidFill>
          <a:ln w="12700">
            <a:solidFill>
              <a:srgbClr val="2C4A66"/>
            </a:solidFill>
            <a:prstDash val="solid"/>
          </a:ln>
        </p:spPr>
        <p:txBody>
          <a:bodyPr/>
          <a:lstStyle/>
          <a:p>
            <a:endParaRPr lang="en-CA"/>
          </a:p>
        </p:txBody>
      </p:sp>
      <p:sp>
        <p:nvSpPr>
          <p:cNvPr id="10" name="Text 8"/>
          <p:cNvSpPr/>
          <p:nvPr/>
        </p:nvSpPr>
        <p:spPr>
          <a:xfrm>
            <a:off x="3390824" y="2985516"/>
            <a:ext cx="2567864" cy="749808"/>
          </a:xfrm>
          <a:prstGeom prst="rect">
            <a:avLst/>
          </a:prstGeom>
          <a:noFill/>
        </p:spPr>
        <p:txBody>
          <a:bodyPr wrap="square" lIns="0" tIns="0" rIns="0" bIns="0" rtlCol="0" anchor="b"/>
          <a:lstStyle/>
          <a:p>
            <a:pPr marL="0" indent="0" algn="ctr">
              <a:buNone/>
            </a:pPr>
            <a:r>
              <a:rPr lang="en-US" sz="3200" b="1" dirty="0">
                <a:solidFill>
                  <a:srgbClr val="1E9CE3"/>
                </a:solidFill>
                <a:latin typeface="Helvetica Neue" pitchFamily="34" charset="0"/>
                <a:ea typeface="Helvetica Neue" pitchFamily="34" charset="-122"/>
                <a:cs typeface="Helvetica Neue" pitchFamily="34" charset="-120"/>
              </a:rPr>
              <a:t>x3</a:t>
            </a:r>
            <a:endParaRPr lang="en-US" sz="3200" dirty="0"/>
          </a:p>
        </p:txBody>
      </p:sp>
      <p:sp>
        <p:nvSpPr>
          <p:cNvPr id="11" name="Text 9"/>
          <p:cNvSpPr/>
          <p:nvPr/>
        </p:nvSpPr>
        <p:spPr>
          <a:xfrm>
            <a:off x="3527984" y="3826764"/>
            <a:ext cx="2293544" cy="384048"/>
          </a:xfrm>
          <a:prstGeom prst="rect">
            <a:avLst/>
          </a:prstGeom>
          <a:noFill/>
        </p:spPr>
        <p:txBody>
          <a:bodyPr wrap="square" lIns="0" tIns="0" rIns="0" bIns="0" rtlCol="0" anchor="t"/>
          <a:lstStyle/>
          <a:p>
            <a:pPr marL="0" indent="0" algn="ctr">
              <a:buNone/>
            </a:pPr>
            <a:r>
              <a:rPr lang="en-US" sz="1100" b="1" kern="0" spc="100" dirty="0">
                <a:solidFill>
                  <a:srgbClr val="9FB2C4"/>
                </a:solidFill>
                <a:latin typeface="Helvetica Neue" pitchFamily="34" charset="0"/>
                <a:ea typeface="Helvetica Neue" pitchFamily="34" charset="-122"/>
                <a:cs typeface="Helvetica Neue" pitchFamily="34" charset="-120"/>
              </a:rPr>
              <a:t>RETURN MULTIPLE</a:t>
            </a:r>
            <a:endParaRPr lang="en-US" sz="1100" dirty="0"/>
          </a:p>
        </p:txBody>
      </p:sp>
      <p:sp>
        <p:nvSpPr>
          <p:cNvPr id="12" name="Shape 10"/>
          <p:cNvSpPr/>
          <p:nvPr/>
        </p:nvSpPr>
        <p:spPr>
          <a:xfrm>
            <a:off x="6233008" y="2432304"/>
            <a:ext cx="2567864" cy="2331720"/>
          </a:xfrm>
          <a:prstGeom prst="roundRect">
            <a:avLst>
              <a:gd name="adj" fmla="val 5098"/>
            </a:avLst>
          </a:prstGeom>
          <a:solidFill>
            <a:srgbClr val="122539"/>
          </a:solidFill>
          <a:ln w="12700">
            <a:solidFill>
              <a:srgbClr val="2C4A66"/>
            </a:solidFill>
            <a:prstDash val="solid"/>
          </a:ln>
        </p:spPr>
        <p:txBody>
          <a:bodyPr/>
          <a:lstStyle/>
          <a:p>
            <a:endParaRPr lang="en-CA"/>
          </a:p>
        </p:txBody>
      </p:sp>
      <p:sp>
        <p:nvSpPr>
          <p:cNvPr id="13" name="Text 11"/>
          <p:cNvSpPr/>
          <p:nvPr/>
        </p:nvSpPr>
        <p:spPr>
          <a:xfrm>
            <a:off x="6233008" y="2985516"/>
            <a:ext cx="2567864" cy="749808"/>
          </a:xfrm>
          <a:prstGeom prst="rect">
            <a:avLst/>
          </a:prstGeom>
          <a:noFill/>
        </p:spPr>
        <p:txBody>
          <a:bodyPr wrap="square" lIns="0" tIns="0" rIns="0" bIns="0" rtlCol="0" anchor="b"/>
          <a:lstStyle/>
          <a:p>
            <a:pPr marL="0" indent="0" algn="ctr">
              <a:buNone/>
            </a:pPr>
            <a:r>
              <a:rPr lang="en-US" sz="3200" b="1" dirty="0">
                <a:solidFill>
                  <a:srgbClr val="1E9CE3"/>
                </a:solidFill>
                <a:latin typeface="Helvetica Neue" pitchFamily="34" charset="0"/>
                <a:ea typeface="Helvetica Neue" pitchFamily="34" charset="-122"/>
                <a:cs typeface="Helvetica Neue" pitchFamily="34" charset="-120"/>
              </a:rPr>
              <a:t>$13,000</a:t>
            </a:r>
            <a:endParaRPr lang="en-US" sz="3200" dirty="0"/>
          </a:p>
        </p:txBody>
      </p:sp>
      <p:sp>
        <p:nvSpPr>
          <p:cNvPr id="14" name="Text 12"/>
          <p:cNvSpPr/>
          <p:nvPr/>
        </p:nvSpPr>
        <p:spPr>
          <a:xfrm>
            <a:off x="6370168" y="3826764"/>
            <a:ext cx="2293544" cy="384048"/>
          </a:xfrm>
          <a:prstGeom prst="rect">
            <a:avLst/>
          </a:prstGeom>
          <a:noFill/>
        </p:spPr>
        <p:txBody>
          <a:bodyPr wrap="square" lIns="0" tIns="0" rIns="0" bIns="0" rtlCol="0" anchor="t"/>
          <a:lstStyle/>
          <a:p>
            <a:pPr marL="0" indent="0" algn="ctr">
              <a:buNone/>
            </a:pPr>
            <a:r>
              <a:rPr lang="en-US" sz="1100" b="1" kern="0" spc="100" dirty="0">
                <a:solidFill>
                  <a:srgbClr val="9FB2C4"/>
                </a:solidFill>
                <a:latin typeface="Helvetica Neue" pitchFamily="34" charset="0"/>
                <a:ea typeface="Helvetica Neue" pitchFamily="34" charset="-122"/>
                <a:cs typeface="Helvetica Neue" pitchFamily="34" charset="-120"/>
              </a:rPr>
              <a:t>LIFETIME VALUE</a:t>
            </a:r>
            <a:endParaRPr lang="en-US" sz="1100" dirty="0"/>
          </a:p>
        </p:txBody>
      </p:sp>
      <p:sp>
        <p:nvSpPr>
          <p:cNvPr id="15" name="Shape 13"/>
          <p:cNvSpPr/>
          <p:nvPr/>
        </p:nvSpPr>
        <p:spPr>
          <a:xfrm>
            <a:off x="9075191" y="2432304"/>
            <a:ext cx="2567864" cy="2331720"/>
          </a:xfrm>
          <a:prstGeom prst="roundRect">
            <a:avLst>
              <a:gd name="adj" fmla="val 5098"/>
            </a:avLst>
          </a:prstGeom>
          <a:solidFill>
            <a:srgbClr val="122539"/>
          </a:solidFill>
          <a:ln w="12700">
            <a:solidFill>
              <a:srgbClr val="2C4A66"/>
            </a:solidFill>
            <a:prstDash val="solid"/>
          </a:ln>
        </p:spPr>
        <p:txBody>
          <a:bodyPr/>
          <a:lstStyle/>
          <a:p>
            <a:endParaRPr lang="en-CA"/>
          </a:p>
        </p:txBody>
      </p:sp>
      <p:sp>
        <p:nvSpPr>
          <p:cNvPr id="16" name="Text 14"/>
          <p:cNvSpPr/>
          <p:nvPr/>
        </p:nvSpPr>
        <p:spPr>
          <a:xfrm>
            <a:off x="9075191" y="2985516"/>
            <a:ext cx="2567864" cy="749808"/>
          </a:xfrm>
          <a:prstGeom prst="rect">
            <a:avLst/>
          </a:prstGeom>
          <a:noFill/>
        </p:spPr>
        <p:txBody>
          <a:bodyPr wrap="square" lIns="0" tIns="0" rIns="0" bIns="0" rtlCol="0" anchor="b"/>
          <a:lstStyle/>
          <a:p>
            <a:pPr marL="0" indent="0" algn="ctr">
              <a:buNone/>
            </a:pPr>
            <a:r>
              <a:rPr lang="en-US" sz="3200" b="1" dirty="0">
                <a:solidFill>
                  <a:srgbClr val="1E9CE3"/>
                </a:solidFill>
                <a:latin typeface="Helvetica Neue" pitchFamily="34" charset="0"/>
                <a:ea typeface="Helvetica Neue" pitchFamily="34" charset="-122"/>
                <a:cs typeface="Helvetica Neue" pitchFamily="34" charset="-120"/>
              </a:rPr>
              <a:t>3:1</a:t>
            </a:r>
            <a:endParaRPr lang="en-US" sz="3200" dirty="0"/>
          </a:p>
        </p:txBody>
      </p:sp>
      <p:sp>
        <p:nvSpPr>
          <p:cNvPr id="17" name="Text 15"/>
          <p:cNvSpPr/>
          <p:nvPr/>
        </p:nvSpPr>
        <p:spPr>
          <a:xfrm>
            <a:off x="9212351" y="3826764"/>
            <a:ext cx="2293544" cy="384048"/>
          </a:xfrm>
          <a:prstGeom prst="rect">
            <a:avLst/>
          </a:prstGeom>
          <a:noFill/>
        </p:spPr>
        <p:txBody>
          <a:bodyPr wrap="square" lIns="0" tIns="0" rIns="0" bIns="0" rtlCol="0" anchor="t"/>
          <a:lstStyle/>
          <a:p>
            <a:pPr marL="0" indent="0" algn="ctr">
              <a:buNone/>
            </a:pPr>
            <a:r>
              <a:rPr lang="en-US" sz="1100" b="1" kern="0" spc="100" dirty="0">
                <a:solidFill>
                  <a:srgbClr val="9FB2C4"/>
                </a:solidFill>
                <a:latin typeface="Helvetica Neue" pitchFamily="34" charset="0"/>
                <a:ea typeface="Helvetica Neue" pitchFamily="34" charset="-122"/>
                <a:cs typeface="Helvetica Neue" pitchFamily="34" charset="-120"/>
              </a:rPr>
              <a:t>LTV / CAC</a:t>
            </a:r>
            <a:endParaRPr lang="en-US" sz="1100" dirty="0"/>
          </a:p>
        </p:txBody>
      </p:sp>
      <p:sp>
        <p:nvSpPr>
          <p:cNvPr id="18" name="Text 16"/>
          <p:cNvSpPr/>
          <p:nvPr/>
        </p:nvSpPr>
        <p:spPr>
          <a:xfrm>
            <a:off x="548640" y="5175504"/>
            <a:ext cx="11064240" cy="1133856"/>
          </a:xfrm>
          <a:prstGeom prst="rect">
            <a:avLst/>
          </a:prstGeom>
          <a:noFill/>
        </p:spPr>
        <p:txBody>
          <a:bodyPr wrap="square" lIns="0" tIns="0" rIns="0" bIns="0" rtlCol="0" anchor="t"/>
          <a:lstStyle/>
          <a:p>
            <a:pPr marL="228600" indent="-228600">
              <a:lnSpc>
                <a:spcPct val="135000"/>
              </a:lnSpc>
              <a:spcAft>
                <a:spcPts val="1000"/>
              </a:spcAft>
              <a:buSzPct val="100000"/>
              <a:buChar char="•"/>
            </a:pPr>
            <a:r>
              <a:rPr lang="en-US" sz="1400" dirty="0">
                <a:solidFill>
                  <a:srgbClr val="E8F0F7"/>
                </a:solidFill>
                <a:latin typeface="Helvetica Neue" pitchFamily="34" charset="0"/>
                <a:ea typeface="Helvetica Neue" pitchFamily="34" charset="-122"/>
                <a:cs typeface="Helvetica Neue" pitchFamily="34" charset="-120"/>
              </a:rPr>
              <a:t>Delivers efficient, sustainable, higher returns to shareholders</a:t>
            </a:r>
            <a:endParaRPr lang="en-US" sz="1400" dirty="0"/>
          </a:p>
          <a:p>
            <a:pPr marL="228600" indent="-228600">
              <a:lnSpc>
                <a:spcPct val="135000"/>
              </a:lnSpc>
              <a:spcAft>
                <a:spcPts val="1000"/>
              </a:spcAft>
              <a:buSzPct val="100000"/>
              <a:buChar char="•"/>
            </a:pPr>
            <a:r>
              <a:rPr lang="en-US" sz="1400" dirty="0">
                <a:solidFill>
                  <a:srgbClr val="E8F0F7"/>
                </a:solidFill>
                <a:latin typeface="Helvetica Neue" pitchFamily="34" charset="0"/>
                <a:ea typeface="Helvetica Neue" pitchFamily="34" charset="-122"/>
                <a:cs typeface="Helvetica Neue" pitchFamily="34" charset="-120"/>
              </a:rPr>
              <a:t>Creates predictable and growing streams of recurring revenues</a:t>
            </a:r>
            <a:endParaRPr lang="en-US" sz="1400" dirty="0"/>
          </a:p>
        </p:txBody>
      </p:sp>
      <p:sp>
        <p:nvSpPr>
          <p:cNvPr id="19" name="Text 17"/>
          <p:cNvSpPr/>
          <p:nvPr/>
        </p:nvSpPr>
        <p:spPr>
          <a:xfrm>
            <a:off x="548640" y="6245352"/>
            <a:ext cx="11064240" cy="256032"/>
          </a:xfrm>
          <a:prstGeom prst="rect">
            <a:avLst/>
          </a:prstGeom>
          <a:noFill/>
        </p:spPr>
        <p:txBody>
          <a:bodyPr wrap="square" lIns="0" tIns="0" rIns="0" bIns="0" rtlCol="0" anchor="ctr"/>
          <a:lstStyle/>
          <a:p>
            <a:pPr marL="0" indent="0">
              <a:buNone/>
            </a:pPr>
            <a:r>
              <a:rPr lang="en-US" sz="900" i="1" dirty="0">
                <a:solidFill>
                  <a:srgbClr val="9FB2C4"/>
                </a:solidFill>
                <a:latin typeface="Helvetica Neue" pitchFamily="34" charset="0"/>
                <a:ea typeface="Helvetica Neue" pitchFamily="34" charset="-122"/>
                <a:cs typeface="Helvetica Neue" pitchFamily="34" charset="-120"/>
              </a:rPr>
              <a:t>LTV/CAC is lifetime value divided by customer acquisition cost, the return on each dollar spent to win a customer.</a:t>
            </a:r>
            <a:endParaRPr lang="en-US" sz="900" dirty="0"/>
          </a:p>
        </p:txBody>
      </p:sp>
      <p:sp>
        <p:nvSpPr>
          <p:cNvPr id="25"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PEER VALUATION</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Telematics Comparison</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Shape 3"/>
          <p:cNvSpPr/>
          <p:nvPr/>
        </p:nvSpPr>
        <p:spPr>
          <a:xfrm>
            <a:off x="548640" y="1591056"/>
            <a:ext cx="11094415" cy="566928"/>
          </a:xfrm>
          <a:prstGeom prst="roundRect">
            <a:avLst>
              <a:gd name="adj" fmla="val 20968"/>
            </a:avLst>
          </a:prstGeom>
          <a:solidFill>
            <a:srgbClr val="18314A"/>
          </a:solidFill>
          <a:ln w="12700">
            <a:solidFill>
              <a:srgbClr val="2C4A66"/>
            </a:solidFill>
            <a:prstDash val="solid"/>
          </a:ln>
        </p:spPr>
        <p:txBody>
          <a:bodyPr/>
          <a:lstStyle/>
          <a:p>
            <a:endParaRPr lang="en-CA"/>
          </a:p>
        </p:txBody>
      </p:sp>
      <p:sp>
        <p:nvSpPr>
          <p:cNvPr id="6" name="Shape 4"/>
          <p:cNvSpPr/>
          <p:nvPr/>
        </p:nvSpPr>
        <p:spPr>
          <a:xfrm>
            <a:off x="548640" y="1709928"/>
            <a:ext cx="50292" cy="329184"/>
          </a:xfrm>
          <a:prstGeom prst="roundRect">
            <a:avLst>
              <a:gd name="adj" fmla="val 49091"/>
            </a:avLst>
          </a:prstGeom>
          <a:solidFill>
            <a:srgbClr val="1E9CE3"/>
          </a:solidFill>
        </p:spPr>
        <p:txBody>
          <a:bodyPr/>
          <a:lstStyle/>
          <a:p>
            <a:endParaRPr lang="en-CA"/>
          </a:p>
        </p:txBody>
      </p:sp>
      <p:sp>
        <p:nvSpPr>
          <p:cNvPr id="7" name="Text 5"/>
          <p:cNvSpPr/>
          <p:nvPr/>
        </p:nvSpPr>
        <p:spPr>
          <a:xfrm>
            <a:off x="841248" y="1591056"/>
            <a:ext cx="10509199" cy="566928"/>
          </a:xfrm>
          <a:prstGeom prst="rect">
            <a:avLst/>
          </a:prstGeom>
          <a:noFill/>
        </p:spPr>
        <p:txBody>
          <a:bodyPr wrap="square" lIns="0" tIns="0" rIns="0" bIns="0" rtlCol="0" anchor="ctr">
            <a:normAutofit/>
          </a:bodyPr>
          <a:lstStyle/>
          <a:p>
            <a:pPr marL="0" indent="0">
              <a:lnSpc>
                <a:spcPct val="108000"/>
              </a:lnSpc>
              <a:buNone/>
            </a:pPr>
            <a:r>
              <a:rPr lang="en-US" sz="1450" b="1" dirty="0">
                <a:solidFill>
                  <a:srgbClr val="FFFFFF"/>
                </a:solidFill>
                <a:latin typeface="Helvetica Neue" pitchFamily="34" charset="0"/>
                <a:ea typeface="Helvetica Neue" pitchFamily="34" charset="-122"/>
                <a:cs typeface="Helvetica Neue" pitchFamily="34" charset="-120"/>
              </a:rPr>
              <a:t>AirIQ trades at 2x recurring revenue against an 8x peer average: significantly undervalued relative to its telematics peers.</a:t>
            </a:r>
            <a:endParaRPr lang="en-US" sz="1450" dirty="0"/>
          </a:p>
        </p:txBody>
      </p:sp>
      <p:sp>
        <p:nvSpPr>
          <p:cNvPr id="8" name="Shape 6"/>
          <p:cNvSpPr/>
          <p:nvPr/>
        </p:nvSpPr>
        <p:spPr>
          <a:xfrm>
            <a:off x="704088" y="4663440"/>
            <a:ext cx="10783519" cy="795528"/>
          </a:xfrm>
          <a:prstGeom prst="roundRect">
            <a:avLst>
              <a:gd name="adj" fmla="val 14943"/>
            </a:avLst>
          </a:prstGeom>
          <a:solidFill>
            <a:srgbClr val="122539"/>
          </a:solidFill>
        </p:spPr>
        <p:txBody>
          <a:bodyPr/>
          <a:lstStyle/>
          <a:p>
            <a:endParaRPr lang="en-CA"/>
          </a:p>
        </p:txBody>
      </p:sp>
      <p:sp>
        <p:nvSpPr>
          <p:cNvPr id="9" name="Shape 7"/>
          <p:cNvSpPr/>
          <p:nvPr/>
        </p:nvSpPr>
        <p:spPr>
          <a:xfrm>
            <a:off x="868680" y="3072384"/>
            <a:ext cx="10454335" cy="9144"/>
          </a:xfrm>
          <a:prstGeom prst="rect">
            <a:avLst/>
          </a:prstGeom>
          <a:solidFill>
            <a:srgbClr val="2C4A66"/>
          </a:solidFill>
        </p:spPr>
        <p:txBody>
          <a:bodyPr/>
          <a:lstStyle/>
          <a:p>
            <a:endParaRPr lang="en-CA"/>
          </a:p>
        </p:txBody>
      </p:sp>
      <p:sp>
        <p:nvSpPr>
          <p:cNvPr id="10" name="Shape 8"/>
          <p:cNvSpPr/>
          <p:nvPr/>
        </p:nvSpPr>
        <p:spPr>
          <a:xfrm>
            <a:off x="868680" y="3470148"/>
            <a:ext cx="10454335" cy="9144"/>
          </a:xfrm>
          <a:prstGeom prst="rect">
            <a:avLst/>
          </a:prstGeom>
          <a:solidFill>
            <a:srgbClr val="2C4A66"/>
          </a:solidFill>
        </p:spPr>
        <p:txBody>
          <a:bodyPr/>
          <a:lstStyle/>
          <a:p>
            <a:endParaRPr lang="en-CA"/>
          </a:p>
        </p:txBody>
      </p:sp>
      <p:sp>
        <p:nvSpPr>
          <p:cNvPr id="11" name="Shape 9"/>
          <p:cNvSpPr/>
          <p:nvPr/>
        </p:nvSpPr>
        <p:spPr>
          <a:xfrm>
            <a:off x="868680" y="3867912"/>
            <a:ext cx="10454335" cy="9144"/>
          </a:xfrm>
          <a:prstGeom prst="rect">
            <a:avLst/>
          </a:prstGeom>
          <a:solidFill>
            <a:srgbClr val="2C4A66"/>
          </a:solidFill>
        </p:spPr>
        <p:txBody>
          <a:bodyPr/>
          <a:lstStyle/>
          <a:p>
            <a:endParaRPr lang="en-CA"/>
          </a:p>
        </p:txBody>
      </p:sp>
      <p:sp>
        <p:nvSpPr>
          <p:cNvPr id="12" name="Shape 10"/>
          <p:cNvSpPr/>
          <p:nvPr/>
        </p:nvSpPr>
        <p:spPr>
          <a:xfrm>
            <a:off x="868680" y="4265676"/>
            <a:ext cx="10454335" cy="9144"/>
          </a:xfrm>
          <a:prstGeom prst="rect">
            <a:avLst/>
          </a:prstGeom>
          <a:solidFill>
            <a:srgbClr val="2C4A66"/>
          </a:solidFill>
        </p:spPr>
        <p:txBody>
          <a:bodyPr/>
          <a:lstStyle/>
          <a:p>
            <a:endParaRPr lang="en-CA"/>
          </a:p>
        </p:txBody>
      </p:sp>
      <p:sp>
        <p:nvSpPr>
          <p:cNvPr id="13" name="Shape 11"/>
          <p:cNvSpPr/>
          <p:nvPr/>
        </p:nvSpPr>
        <p:spPr>
          <a:xfrm>
            <a:off x="868680" y="4663440"/>
            <a:ext cx="10454335" cy="9144"/>
          </a:xfrm>
          <a:prstGeom prst="rect">
            <a:avLst/>
          </a:prstGeom>
          <a:solidFill>
            <a:srgbClr val="2C4A66"/>
          </a:solidFill>
        </p:spPr>
        <p:txBody>
          <a:bodyPr/>
          <a:lstStyle/>
          <a:p>
            <a:endParaRPr lang="en-CA"/>
          </a:p>
        </p:txBody>
      </p:sp>
      <p:sp>
        <p:nvSpPr>
          <p:cNvPr id="14" name="Shape 12"/>
          <p:cNvSpPr/>
          <p:nvPr/>
        </p:nvSpPr>
        <p:spPr>
          <a:xfrm>
            <a:off x="5746394" y="2194560"/>
            <a:ext cx="1391869" cy="3392424"/>
          </a:xfrm>
          <a:prstGeom prst="roundRect">
            <a:avLst>
              <a:gd name="adj" fmla="val 8540"/>
            </a:avLst>
          </a:prstGeom>
          <a:solidFill>
            <a:srgbClr val="18314A"/>
          </a:solidFill>
          <a:ln w="12700">
            <a:solidFill>
              <a:srgbClr val="1E9CE3"/>
            </a:solidFill>
            <a:prstDash val="solid"/>
          </a:ln>
        </p:spPr>
        <p:txBody>
          <a:bodyPr/>
          <a:lstStyle/>
          <a:p>
            <a:endParaRPr lang="en-CA"/>
          </a:p>
        </p:txBody>
      </p:sp>
      <p:sp>
        <p:nvSpPr>
          <p:cNvPr id="15" name="Shape 13"/>
          <p:cNvSpPr/>
          <p:nvPr/>
        </p:nvSpPr>
        <p:spPr>
          <a:xfrm>
            <a:off x="2971800" y="2377440"/>
            <a:ext cx="1300429" cy="694944"/>
          </a:xfrm>
          <a:prstGeom prst="roundRect">
            <a:avLst>
              <a:gd name="adj" fmla="val 17105"/>
            </a:avLst>
          </a:prstGeom>
          <a:solidFill>
            <a:srgbClr val="122539"/>
          </a:solidFill>
          <a:ln w="12700">
            <a:solidFill>
              <a:srgbClr val="2C4A66"/>
            </a:solidFill>
            <a:prstDash val="solid"/>
          </a:ln>
        </p:spPr>
        <p:txBody>
          <a:bodyPr/>
          <a:lstStyle/>
          <a:p>
            <a:endParaRPr lang="en-CA"/>
          </a:p>
        </p:txBody>
      </p:sp>
      <p:sp>
        <p:nvSpPr>
          <p:cNvPr id="16" name="Text 14"/>
          <p:cNvSpPr/>
          <p:nvPr/>
        </p:nvSpPr>
        <p:spPr>
          <a:xfrm>
            <a:off x="3026664" y="2377440"/>
            <a:ext cx="1190701" cy="694944"/>
          </a:xfrm>
          <a:prstGeom prst="rect">
            <a:avLst/>
          </a:prstGeom>
          <a:noFill/>
        </p:spPr>
        <p:txBody>
          <a:bodyPr wrap="square" lIns="0" tIns="0" rIns="0" bIns="0" rtlCol="0" anchor="ctr"/>
          <a:lstStyle/>
          <a:p>
            <a:pPr marL="0" indent="0" algn="ctr">
              <a:lnSpc>
                <a:spcPct val="110000"/>
              </a:lnSpc>
              <a:buNone/>
            </a:pPr>
            <a:r>
              <a:rPr lang="en-US" sz="1050" b="1" dirty="0">
                <a:solidFill>
                  <a:srgbClr val="FFFFFF"/>
                </a:solidFill>
                <a:latin typeface="Helvetica Neue" pitchFamily="34" charset="0"/>
                <a:ea typeface="Helvetica Neue" pitchFamily="34" charset="-122"/>
                <a:cs typeface="Helvetica Neue" pitchFamily="34" charset="-120"/>
              </a:rPr>
              <a:t>Total Telcom</a:t>
            </a:r>
            <a:endParaRPr lang="en-US" sz="1050" dirty="0"/>
          </a:p>
          <a:p>
            <a:pPr marL="0" indent="0" algn="ctr">
              <a:lnSpc>
                <a:spcPct val="110000"/>
              </a:lnSpc>
              <a:buNone/>
            </a:pPr>
            <a:r>
              <a:rPr lang="en-US" sz="900" dirty="0">
                <a:solidFill>
                  <a:srgbClr val="9FB2C4"/>
                </a:solidFill>
                <a:latin typeface="Helvetica Neue" pitchFamily="34" charset="0"/>
                <a:ea typeface="Helvetica Neue" pitchFamily="34" charset="-122"/>
                <a:cs typeface="Helvetica Neue" pitchFamily="34" charset="-120"/>
              </a:rPr>
              <a:t>(TTZ.V)</a:t>
            </a:r>
            <a:endParaRPr lang="en-US" sz="1050" dirty="0"/>
          </a:p>
        </p:txBody>
      </p:sp>
      <p:sp>
        <p:nvSpPr>
          <p:cNvPr id="17" name="Shape 15"/>
          <p:cNvSpPr/>
          <p:nvPr/>
        </p:nvSpPr>
        <p:spPr>
          <a:xfrm>
            <a:off x="4381957" y="2377440"/>
            <a:ext cx="1300429" cy="694944"/>
          </a:xfrm>
          <a:prstGeom prst="roundRect">
            <a:avLst>
              <a:gd name="adj" fmla="val 17105"/>
            </a:avLst>
          </a:prstGeom>
          <a:solidFill>
            <a:srgbClr val="122539"/>
          </a:solidFill>
          <a:ln w="12700">
            <a:solidFill>
              <a:srgbClr val="2C4A66"/>
            </a:solidFill>
            <a:prstDash val="solid"/>
          </a:ln>
        </p:spPr>
        <p:txBody>
          <a:bodyPr/>
          <a:lstStyle/>
          <a:p>
            <a:endParaRPr lang="en-CA"/>
          </a:p>
        </p:txBody>
      </p:sp>
      <p:sp>
        <p:nvSpPr>
          <p:cNvPr id="18" name="Text 16"/>
          <p:cNvSpPr/>
          <p:nvPr/>
        </p:nvSpPr>
        <p:spPr>
          <a:xfrm>
            <a:off x="4436821" y="2377440"/>
            <a:ext cx="1190701" cy="694944"/>
          </a:xfrm>
          <a:prstGeom prst="rect">
            <a:avLst/>
          </a:prstGeom>
          <a:noFill/>
        </p:spPr>
        <p:txBody>
          <a:bodyPr wrap="square" lIns="0" tIns="0" rIns="0" bIns="0" rtlCol="0" anchor="ctr"/>
          <a:lstStyle/>
          <a:p>
            <a:pPr marL="0" indent="0" algn="ctr">
              <a:lnSpc>
                <a:spcPct val="110000"/>
              </a:lnSpc>
              <a:buNone/>
            </a:pPr>
            <a:r>
              <a:rPr lang="en-US" sz="1050" b="1" dirty="0">
                <a:solidFill>
                  <a:srgbClr val="FFFFFF"/>
                </a:solidFill>
                <a:latin typeface="Helvetica Neue" pitchFamily="34" charset="0"/>
                <a:ea typeface="Helvetica Neue" pitchFamily="34" charset="-122"/>
                <a:cs typeface="Helvetica Neue" pitchFamily="34" charset="-120"/>
              </a:rPr>
              <a:t>BeWhere</a:t>
            </a:r>
            <a:endParaRPr lang="en-US" sz="1050" dirty="0"/>
          </a:p>
          <a:p>
            <a:pPr marL="0" indent="0" algn="ctr">
              <a:lnSpc>
                <a:spcPct val="110000"/>
              </a:lnSpc>
              <a:buNone/>
            </a:pPr>
            <a:r>
              <a:rPr lang="en-US" sz="900" dirty="0">
                <a:solidFill>
                  <a:srgbClr val="9FB2C4"/>
                </a:solidFill>
                <a:latin typeface="Helvetica Neue" pitchFamily="34" charset="0"/>
                <a:ea typeface="Helvetica Neue" pitchFamily="34" charset="-122"/>
                <a:cs typeface="Helvetica Neue" pitchFamily="34" charset="-120"/>
              </a:rPr>
              <a:t>(BEW.V)</a:t>
            </a:r>
            <a:endParaRPr lang="en-US" sz="1050" dirty="0"/>
          </a:p>
        </p:txBody>
      </p:sp>
      <p:sp>
        <p:nvSpPr>
          <p:cNvPr id="19" name="Shape 17"/>
          <p:cNvSpPr/>
          <p:nvPr/>
        </p:nvSpPr>
        <p:spPr>
          <a:xfrm>
            <a:off x="5746394" y="2194560"/>
            <a:ext cx="1391869" cy="877824"/>
          </a:xfrm>
          <a:prstGeom prst="roundRect">
            <a:avLst>
              <a:gd name="adj" fmla="val 13542"/>
            </a:avLst>
          </a:prstGeom>
          <a:solidFill>
            <a:srgbClr val="1E9CE3"/>
          </a:solidFill>
        </p:spPr>
        <p:txBody>
          <a:bodyPr/>
          <a:lstStyle/>
          <a:p>
            <a:endParaRPr lang="en-CA"/>
          </a:p>
        </p:txBody>
      </p:sp>
      <p:sp>
        <p:nvSpPr>
          <p:cNvPr id="20" name="Text 18"/>
          <p:cNvSpPr/>
          <p:nvPr/>
        </p:nvSpPr>
        <p:spPr>
          <a:xfrm>
            <a:off x="5801258" y="2194560"/>
            <a:ext cx="1282141" cy="877824"/>
          </a:xfrm>
          <a:prstGeom prst="rect">
            <a:avLst/>
          </a:prstGeom>
          <a:noFill/>
        </p:spPr>
        <p:txBody>
          <a:bodyPr wrap="square" lIns="0" tIns="0" rIns="0" bIns="0" rtlCol="0" anchor="ctr"/>
          <a:lstStyle/>
          <a:p>
            <a:pPr marL="0" indent="0" algn="ctr">
              <a:lnSpc>
                <a:spcPct val="110000"/>
              </a:lnSpc>
              <a:buNone/>
            </a:pPr>
            <a:r>
              <a:rPr lang="en-US" sz="1350" b="1" dirty="0">
                <a:solidFill>
                  <a:srgbClr val="FFFFFF"/>
                </a:solidFill>
                <a:latin typeface="Helvetica Neue" pitchFamily="34" charset="0"/>
                <a:ea typeface="Helvetica Neue" pitchFamily="34" charset="-122"/>
                <a:cs typeface="Helvetica Neue" pitchFamily="34" charset="-120"/>
              </a:rPr>
              <a:t>AirIQ Inc.</a:t>
            </a:r>
            <a:endParaRPr lang="en-US" sz="1350" dirty="0"/>
          </a:p>
          <a:p>
            <a:pPr marL="0" indent="0" algn="ctr">
              <a:lnSpc>
                <a:spcPct val="110000"/>
              </a:lnSpc>
              <a:buNone/>
            </a:pPr>
            <a:r>
              <a:rPr lang="en-US" sz="1050" dirty="0">
                <a:solidFill>
                  <a:srgbClr val="FFFFFF"/>
                </a:solidFill>
                <a:latin typeface="Helvetica Neue" pitchFamily="34" charset="0"/>
                <a:ea typeface="Helvetica Neue" pitchFamily="34" charset="-122"/>
                <a:cs typeface="Helvetica Neue" pitchFamily="34" charset="-120"/>
              </a:rPr>
              <a:t>(IQ.V)</a:t>
            </a:r>
            <a:endParaRPr lang="en-US" sz="1350" dirty="0"/>
          </a:p>
        </p:txBody>
      </p:sp>
      <p:sp>
        <p:nvSpPr>
          <p:cNvPr id="21" name="Shape 19"/>
          <p:cNvSpPr/>
          <p:nvPr/>
        </p:nvSpPr>
        <p:spPr>
          <a:xfrm>
            <a:off x="7202272" y="2377440"/>
            <a:ext cx="1300429" cy="694944"/>
          </a:xfrm>
          <a:prstGeom prst="roundRect">
            <a:avLst>
              <a:gd name="adj" fmla="val 17105"/>
            </a:avLst>
          </a:prstGeom>
          <a:solidFill>
            <a:srgbClr val="122539"/>
          </a:solidFill>
          <a:ln w="12700">
            <a:solidFill>
              <a:srgbClr val="2C4A66"/>
            </a:solidFill>
            <a:prstDash val="solid"/>
          </a:ln>
        </p:spPr>
        <p:txBody>
          <a:bodyPr/>
          <a:lstStyle/>
          <a:p>
            <a:endParaRPr lang="en-CA"/>
          </a:p>
        </p:txBody>
      </p:sp>
      <p:sp>
        <p:nvSpPr>
          <p:cNvPr id="22" name="Text 20"/>
          <p:cNvSpPr/>
          <p:nvPr/>
        </p:nvSpPr>
        <p:spPr>
          <a:xfrm>
            <a:off x="7257136" y="2377440"/>
            <a:ext cx="1190701" cy="694944"/>
          </a:xfrm>
          <a:prstGeom prst="rect">
            <a:avLst/>
          </a:prstGeom>
          <a:noFill/>
        </p:spPr>
        <p:txBody>
          <a:bodyPr wrap="square" lIns="0" tIns="0" rIns="0" bIns="0" rtlCol="0" anchor="ctr"/>
          <a:lstStyle/>
          <a:p>
            <a:pPr marL="0" indent="0" algn="ctr">
              <a:lnSpc>
                <a:spcPct val="110000"/>
              </a:lnSpc>
              <a:buNone/>
            </a:pPr>
            <a:r>
              <a:rPr lang="en-US" sz="1050" b="1" dirty="0">
                <a:solidFill>
                  <a:srgbClr val="FFFFFF"/>
                </a:solidFill>
                <a:latin typeface="Helvetica Neue" pitchFamily="34" charset="0"/>
                <a:ea typeface="Helvetica Neue" pitchFamily="34" charset="-122"/>
                <a:cs typeface="Helvetica Neue" pitchFamily="34" charset="-120"/>
              </a:rPr>
              <a:t>Blackline Safety*</a:t>
            </a:r>
            <a:endParaRPr lang="en-US" sz="1050" dirty="0"/>
          </a:p>
          <a:p>
            <a:pPr marL="0" indent="0" algn="ctr">
              <a:lnSpc>
                <a:spcPct val="110000"/>
              </a:lnSpc>
              <a:buNone/>
            </a:pPr>
            <a:r>
              <a:rPr lang="en-US" sz="900" dirty="0">
                <a:solidFill>
                  <a:srgbClr val="9FB2C4"/>
                </a:solidFill>
                <a:latin typeface="Helvetica Neue" pitchFamily="34" charset="0"/>
                <a:ea typeface="Helvetica Neue" pitchFamily="34" charset="-122"/>
                <a:cs typeface="Helvetica Neue" pitchFamily="34" charset="-120"/>
              </a:rPr>
              <a:t>(BLN)</a:t>
            </a:r>
            <a:endParaRPr lang="en-US" sz="1050" dirty="0"/>
          </a:p>
        </p:txBody>
      </p:sp>
      <p:sp>
        <p:nvSpPr>
          <p:cNvPr id="23" name="Shape 21"/>
          <p:cNvSpPr/>
          <p:nvPr/>
        </p:nvSpPr>
        <p:spPr>
          <a:xfrm>
            <a:off x="8612429" y="2377440"/>
            <a:ext cx="1300429" cy="694944"/>
          </a:xfrm>
          <a:prstGeom prst="roundRect">
            <a:avLst>
              <a:gd name="adj" fmla="val 17105"/>
            </a:avLst>
          </a:prstGeom>
          <a:solidFill>
            <a:srgbClr val="122539"/>
          </a:solidFill>
          <a:ln w="12700">
            <a:solidFill>
              <a:srgbClr val="2C4A66"/>
            </a:solidFill>
            <a:prstDash val="solid"/>
          </a:ln>
        </p:spPr>
        <p:txBody>
          <a:bodyPr/>
          <a:lstStyle/>
          <a:p>
            <a:endParaRPr lang="en-CA"/>
          </a:p>
        </p:txBody>
      </p:sp>
      <p:sp>
        <p:nvSpPr>
          <p:cNvPr id="24" name="Text 22"/>
          <p:cNvSpPr/>
          <p:nvPr/>
        </p:nvSpPr>
        <p:spPr>
          <a:xfrm>
            <a:off x="8667293" y="2377440"/>
            <a:ext cx="1190701" cy="694944"/>
          </a:xfrm>
          <a:prstGeom prst="rect">
            <a:avLst/>
          </a:prstGeom>
          <a:noFill/>
        </p:spPr>
        <p:txBody>
          <a:bodyPr wrap="square" lIns="0" tIns="0" rIns="0" bIns="0" rtlCol="0" anchor="ctr"/>
          <a:lstStyle/>
          <a:p>
            <a:pPr marL="0" indent="0" algn="ctr">
              <a:lnSpc>
                <a:spcPct val="110000"/>
              </a:lnSpc>
              <a:buNone/>
            </a:pPr>
            <a:r>
              <a:rPr lang="en-US" sz="1050" b="1" dirty="0">
                <a:solidFill>
                  <a:srgbClr val="FFFFFF"/>
                </a:solidFill>
                <a:latin typeface="Helvetica Neue" pitchFamily="34" charset="0"/>
                <a:ea typeface="Helvetica Neue" pitchFamily="34" charset="-122"/>
                <a:cs typeface="Helvetica Neue" pitchFamily="34" charset="-120"/>
              </a:rPr>
              <a:t>Samsara</a:t>
            </a:r>
            <a:endParaRPr lang="en-US" sz="1050" dirty="0"/>
          </a:p>
          <a:p>
            <a:pPr marL="0" indent="0" algn="ctr">
              <a:lnSpc>
                <a:spcPct val="110000"/>
              </a:lnSpc>
              <a:buNone/>
            </a:pPr>
            <a:r>
              <a:rPr lang="en-US" sz="900" dirty="0">
                <a:solidFill>
                  <a:srgbClr val="9FB2C4"/>
                </a:solidFill>
                <a:latin typeface="Helvetica Neue" pitchFamily="34" charset="0"/>
                <a:ea typeface="Helvetica Neue" pitchFamily="34" charset="-122"/>
                <a:cs typeface="Helvetica Neue" pitchFamily="34" charset="-120"/>
              </a:rPr>
              <a:t>(IOT)</a:t>
            </a:r>
            <a:endParaRPr lang="en-US" sz="1050" dirty="0"/>
          </a:p>
        </p:txBody>
      </p:sp>
      <p:sp>
        <p:nvSpPr>
          <p:cNvPr id="25" name="Shape 23"/>
          <p:cNvSpPr/>
          <p:nvPr/>
        </p:nvSpPr>
        <p:spPr>
          <a:xfrm>
            <a:off x="10022586" y="2377440"/>
            <a:ext cx="1300429" cy="694944"/>
          </a:xfrm>
          <a:prstGeom prst="roundRect">
            <a:avLst>
              <a:gd name="adj" fmla="val 17105"/>
            </a:avLst>
          </a:prstGeom>
          <a:solidFill>
            <a:srgbClr val="122539"/>
          </a:solidFill>
          <a:ln w="12700">
            <a:solidFill>
              <a:srgbClr val="2C4A66"/>
            </a:solidFill>
            <a:prstDash val="solid"/>
          </a:ln>
        </p:spPr>
        <p:txBody>
          <a:bodyPr/>
          <a:lstStyle/>
          <a:p>
            <a:endParaRPr lang="en-CA"/>
          </a:p>
        </p:txBody>
      </p:sp>
      <p:sp>
        <p:nvSpPr>
          <p:cNvPr id="26" name="Text 24"/>
          <p:cNvSpPr/>
          <p:nvPr/>
        </p:nvSpPr>
        <p:spPr>
          <a:xfrm>
            <a:off x="10077450" y="2377440"/>
            <a:ext cx="1190701" cy="694944"/>
          </a:xfrm>
          <a:prstGeom prst="rect">
            <a:avLst/>
          </a:prstGeom>
          <a:noFill/>
        </p:spPr>
        <p:txBody>
          <a:bodyPr wrap="square" lIns="0" tIns="0" rIns="0" bIns="0" rtlCol="0" anchor="ctr"/>
          <a:lstStyle/>
          <a:p>
            <a:pPr marL="0" indent="0" algn="ctr">
              <a:lnSpc>
                <a:spcPct val="110000"/>
              </a:lnSpc>
              <a:buNone/>
            </a:pPr>
            <a:r>
              <a:rPr lang="en-US" sz="1050" b="1" dirty="0">
                <a:solidFill>
                  <a:srgbClr val="FFFFFF"/>
                </a:solidFill>
                <a:latin typeface="Helvetica Neue" pitchFamily="34" charset="0"/>
                <a:ea typeface="Helvetica Neue" pitchFamily="34" charset="-122"/>
                <a:cs typeface="Helvetica Neue" pitchFamily="34" charset="-120"/>
              </a:rPr>
              <a:t>Industry Average</a:t>
            </a:r>
            <a:endParaRPr lang="en-US" sz="1050" dirty="0"/>
          </a:p>
          <a:p>
            <a:pPr marL="0" indent="0" algn="ctr">
              <a:lnSpc>
                <a:spcPct val="110000"/>
              </a:lnSpc>
              <a:buNone/>
            </a:pPr>
            <a:r>
              <a:rPr lang="en-US" sz="900" dirty="0">
                <a:solidFill>
                  <a:srgbClr val="9FB2C4"/>
                </a:solidFill>
                <a:latin typeface="Helvetica Neue" pitchFamily="34" charset="0"/>
                <a:ea typeface="Helvetica Neue" pitchFamily="34" charset="-122"/>
                <a:cs typeface="Helvetica Neue" pitchFamily="34" charset="-120"/>
              </a:rPr>
              <a:t>(4 peers)</a:t>
            </a:r>
            <a:endParaRPr lang="en-US" sz="1050" dirty="0"/>
          </a:p>
        </p:txBody>
      </p:sp>
      <p:sp>
        <p:nvSpPr>
          <p:cNvPr id="27" name="Text 25"/>
          <p:cNvSpPr/>
          <p:nvPr/>
        </p:nvSpPr>
        <p:spPr>
          <a:xfrm>
            <a:off x="868680" y="3072384"/>
            <a:ext cx="1956816" cy="397764"/>
          </a:xfrm>
          <a:prstGeom prst="rect">
            <a:avLst/>
          </a:prstGeom>
          <a:noFill/>
        </p:spPr>
        <p:txBody>
          <a:bodyPr wrap="square" lIns="0" tIns="0" rIns="0" bIns="0" rtlCol="0" anchor="ctr"/>
          <a:lstStyle/>
          <a:p>
            <a:pPr marL="0" indent="0">
              <a:lnSpc>
                <a:spcPct val="105000"/>
              </a:lnSpc>
              <a:buNone/>
            </a:pPr>
            <a:r>
              <a:rPr lang="en-US" sz="1100" b="1" dirty="0">
                <a:solidFill>
                  <a:srgbClr val="9FB2C4"/>
                </a:solidFill>
                <a:latin typeface="Helvetica Neue" pitchFamily="34" charset="0"/>
                <a:ea typeface="Helvetica Neue" pitchFamily="34" charset="-122"/>
                <a:cs typeface="Helvetica Neue" pitchFamily="34" charset="-120"/>
              </a:rPr>
              <a:t>Enterprise Value</a:t>
            </a:r>
            <a:endParaRPr lang="en-US" sz="1100" dirty="0"/>
          </a:p>
        </p:txBody>
      </p:sp>
      <p:sp>
        <p:nvSpPr>
          <p:cNvPr id="28" name="Text 26"/>
          <p:cNvSpPr/>
          <p:nvPr/>
        </p:nvSpPr>
        <p:spPr>
          <a:xfrm>
            <a:off x="2971800" y="3072384"/>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13,310</a:t>
            </a:r>
            <a:endParaRPr lang="en-US" sz="1250" dirty="0"/>
          </a:p>
        </p:txBody>
      </p:sp>
      <p:sp>
        <p:nvSpPr>
          <p:cNvPr id="29" name="Text 27"/>
          <p:cNvSpPr/>
          <p:nvPr/>
        </p:nvSpPr>
        <p:spPr>
          <a:xfrm>
            <a:off x="4381957" y="3072384"/>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64,840</a:t>
            </a:r>
            <a:endParaRPr lang="en-US" sz="1250" dirty="0"/>
          </a:p>
        </p:txBody>
      </p:sp>
      <p:sp>
        <p:nvSpPr>
          <p:cNvPr id="30" name="Text 28"/>
          <p:cNvSpPr/>
          <p:nvPr/>
        </p:nvSpPr>
        <p:spPr>
          <a:xfrm>
            <a:off x="5792114" y="3072384"/>
            <a:ext cx="1300429" cy="397764"/>
          </a:xfrm>
          <a:prstGeom prst="rect">
            <a:avLst/>
          </a:prstGeom>
          <a:noFill/>
        </p:spPr>
        <p:txBody>
          <a:bodyPr wrap="square" lIns="0" tIns="0" rIns="0" bIns="0" rtlCol="0" anchor="ctr">
            <a:normAutofit/>
          </a:bodyPr>
          <a:lstStyle/>
          <a:p>
            <a:pPr marL="0" indent="0" algn="ctr">
              <a:buNone/>
            </a:pPr>
            <a:r>
              <a:rPr lang="en-US" sz="1500" b="1" dirty="0">
                <a:solidFill>
                  <a:srgbClr val="FFFFFF"/>
                </a:solidFill>
                <a:latin typeface="Helvetica Neue" pitchFamily="34" charset="0"/>
                <a:ea typeface="Helvetica Neue" pitchFamily="34" charset="-122"/>
                <a:cs typeface="Helvetica Neue" pitchFamily="34" charset="-120"/>
              </a:rPr>
              <a:t>14,306</a:t>
            </a:r>
            <a:endParaRPr lang="en-US" sz="1500" dirty="0"/>
          </a:p>
        </p:txBody>
      </p:sp>
      <p:sp>
        <p:nvSpPr>
          <p:cNvPr id="31" name="Text 29"/>
          <p:cNvSpPr/>
          <p:nvPr/>
        </p:nvSpPr>
        <p:spPr>
          <a:xfrm>
            <a:off x="7202272" y="3072384"/>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830,249</a:t>
            </a:r>
            <a:endParaRPr lang="en-US" sz="1250" dirty="0"/>
          </a:p>
        </p:txBody>
      </p:sp>
      <p:sp>
        <p:nvSpPr>
          <p:cNvPr id="32" name="Text 30"/>
          <p:cNvSpPr/>
          <p:nvPr/>
        </p:nvSpPr>
        <p:spPr>
          <a:xfrm>
            <a:off x="8612429" y="3072384"/>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22,133,146</a:t>
            </a:r>
            <a:endParaRPr lang="en-US" sz="1250" dirty="0"/>
          </a:p>
        </p:txBody>
      </p:sp>
      <p:sp>
        <p:nvSpPr>
          <p:cNvPr id="33" name="Text 31"/>
          <p:cNvSpPr/>
          <p:nvPr/>
        </p:nvSpPr>
        <p:spPr>
          <a:xfrm>
            <a:off x="10022586" y="3072384"/>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5,760,386</a:t>
            </a:r>
            <a:endParaRPr lang="en-US" sz="1250" dirty="0"/>
          </a:p>
        </p:txBody>
      </p:sp>
      <p:sp>
        <p:nvSpPr>
          <p:cNvPr id="34" name="Text 32"/>
          <p:cNvSpPr/>
          <p:nvPr/>
        </p:nvSpPr>
        <p:spPr>
          <a:xfrm>
            <a:off x="868680" y="3470148"/>
            <a:ext cx="1956816" cy="397764"/>
          </a:xfrm>
          <a:prstGeom prst="rect">
            <a:avLst/>
          </a:prstGeom>
          <a:noFill/>
        </p:spPr>
        <p:txBody>
          <a:bodyPr wrap="square" lIns="0" tIns="0" rIns="0" bIns="0" rtlCol="0" anchor="ctr"/>
          <a:lstStyle/>
          <a:p>
            <a:pPr marL="0" indent="0">
              <a:lnSpc>
                <a:spcPct val="105000"/>
              </a:lnSpc>
              <a:buNone/>
            </a:pPr>
            <a:r>
              <a:rPr lang="en-US" sz="1100" b="1" dirty="0">
                <a:solidFill>
                  <a:srgbClr val="9FB2C4"/>
                </a:solidFill>
                <a:latin typeface="Helvetica Neue" pitchFamily="34" charset="0"/>
                <a:ea typeface="Helvetica Neue" pitchFamily="34" charset="-122"/>
                <a:cs typeface="Helvetica Neue" pitchFamily="34" charset="-120"/>
              </a:rPr>
              <a:t>Recurring Revenue</a:t>
            </a:r>
            <a:endParaRPr lang="en-US" sz="1100" dirty="0"/>
          </a:p>
        </p:txBody>
      </p:sp>
      <p:sp>
        <p:nvSpPr>
          <p:cNvPr id="35" name="Text 33"/>
          <p:cNvSpPr/>
          <p:nvPr/>
        </p:nvSpPr>
        <p:spPr>
          <a:xfrm>
            <a:off x="2971800" y="3470148"/>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2,694</a:t>
            </a:r>
            <a:endParaRPr lang="en-US" sz="1250" dirty="0"/>
          </a:p>
        </p:txBody>
      </p:sp>
      <p:sp>
        <p:nvSpPr>
          <p:cNvPr id="36" name="Text 34"/>
          <p:cNvSpPr/>
          <p:nvPr/>
        </p:nvSpPr>
        <p:spPr>
          <a:xfrm>
            <a:off x="4381957" y="3470148"/>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9,294</a:t>
            </a:r>
            <a:endParaRPr lang="en-US" sz="1250" dirty="0"/>
          </a:p>
        </p:txBody>
      </p:sp>
      <p:sp>
        <p:nvSpPr>
          <p:cNvPr id="37" name="Text 35"/>
          <p:cNvSpPr/>
          <p:nvPr/>
        </p:nvSpPr>
        <p:spPr>
          <a:xfrm>
            <a:off x="5792114" y="3470148"/>
            <a:ext cx="1300429" cy="397764"/>
          </a:xfrm>
          <a:prstGeom prst="rect">
            <a:avLst/>
          </a:prstGeom>
          <a:noFill/>
        </p:spPr>
        <p:txBody>
          <a:bodyPr wrap="square" lIns="0" tIns="0" rIns="0" bIns="0" rtlCol="0" anchor="ctr">
            <a:normAutofit/>
          </a:bodyPr>
          <a:lstStyle/>
          <a:p>
            <a:pPr marL="0" indent="0" algn="ctr">
              <a:buNone/>
            </a:pPr>
            <a:r>
              <a:rPr lang="en-US" sz="1500" b="1" dirty="0">
                <a:solidFill>
                  <a:srgbClr val="FFFFFF"/>
                </a:solidFill>
                <a:latin typeface="Helvetica Neue" pitchFamily="34" charset="0"/>
                <a:ea typeface="Helvetica Neue" pitchFamily="34" charset="-122"/>
                <a:cs typeface="Helvetica Neue" pitchFamily="34" charset="-120"/>
              </a:rPr>
              <a:t>6,246</a:t>
            </a:r>
            <a:endParaRPr lang="en-US" sz="1500" dirty="0"/>
          </a:p>
        </p:txBody>
      </p:sp>
      <p:sp>
        <p:nvSpPr>
          <p:cNvPr id="38" name="Text 36"/>
          <p:cNvSpPr/>
          <p:nvPr/>
        </p:nvSpPr>
        <p:spPr>
          <a:xfrm>
            <a:off x="7202272" y="3470148"/>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100,908</a:t>
            </a:r>
            <a:endParaRPr lang="en-US" sz="1250" dirty="0"/>
          </a:p>
        </p:txBody>
      </p:sp>
      <p:sp>
        <p:nvSpPr>
          <p:cNvPr id="39" name="Text 37"/>
          <p:cNvSpPr/>
          <p:nvPr/>
        </p:nvSpPr>
        <p:spPr>
          <a:xfrm>
            <a:off x="8612429" y="3470148"/>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1,730,595</a:t>
            </a:r>
            <a:endParaRPr lang="en-US" sz="1250" dirty="0"/>
          </a:p>
        </p:txBody>
      </p:sp>
      <p:sp>
        <p:nvSpPr>
          <p:cNvPr id="40" name="Text 38"/>
          <p:cNvSpPr/>
          <p:nvPr/>
        </p:nvSpPr>
        <p:spPr>
          <a:xfrm>
            <a:off x="10022586" y="3470148"/>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460,873</a:t>
            </a:r>
            <a:endParaRPr lang="en-US" sz="1250" dirty="0"/>
          </a:p>
        </p:txBody>
      </p:sp>
      <p:sp>
        <p:nvSpPr>
          <p:cNvPr id="41" name="Text 39"/>
          <p:cNvSpPr/>
          <p:nvPr/>
        </p:nvSpPr>
        <p:spPr>
          <a:xfrm>
            <a:off x="868680" y="3867912"/>
            <a:ext cx="1956816" cy="397764"/>
          </a:xfrm>
          <a:prstGeom prst="rect">
            <a:avLst/>
          </a:prstGeom>
          <a:noFill/>
        </p:spPr>
        <p:txBody>
          <a:bodyPr wrap="square" lIns="0" tIns="0" rIns="0" bIns="0" rtlCol="0" anchor="ctr"/>
          <a:lstStyle/>
          <a:p>
            <a:pPr marL="0" indent="0">
              <a:lnSpc>
                <a:spcPct val="105000"/>
              </a:lnSpc>
              <a:buNone/>
            </a:pPr>
            <a:r>
              <a:rPr lang="en-US" sz="1100" b="1" dirty="0">
                <a:solidFill>
                  <a:srgbClr val="9FB2C4"/>
                </a:solidFill>
                <a:latin typeface="Helvetica Neue" pitchFamily="34" charset="0"/>
                <a:ea typeface="Helvetica Neue" pitchFamily="34" charset="-122"/>
                <a:cs typeface="Helvetica Neue" pitchFamily="34" charset="-120"/>
              </a:rPr>
              <a:t>EBITDAS</a:t>
            </a:r>
            <a:endParaRPr lang="en-US" sz="1100" dirty="0"/>
          </a:p>
        </p:txBody>
      </p:sp>
      <p:sp>
        <p:nvSpPr>
          <p:cNvPr id="42" name="Text 40"/>
          <p:cNvSpPr/>
          <p:nvPr/>
        </p:nvSpPr>
        <p:spPr>
          <a:xfrm>
            <a:off x="2971800" y="3867912"/>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905</a:t>
            </a:r>
            <a:endParaRPr lang="en-US" sz="1250" dirty="0"/>
          </a:p>
        </p:txBody>
      </p:sp>
      <p:sp>
        <p:nvSpPr>
          <p:cNvPr id="43" name="Text 41"/>
          <p:cNvSpPr/>
          <p:nvPr/>
        </p:nvSpPr>
        <p:spPr>
          <a:xfrm>
            <a:off x="4381957" y="3867912"/>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3,095</a:t>
            </a:r>
            <a:endParaRPr lang="en-US" sz="1250" dirty="0"/>
          </a:p>
        </p:txBody>
      </p:sp>
      <p:sp>
        <p:nvSpPr>
          <p:cNvPr id="44" name="Text 42"/>
          <p:cNvSpPr/>
          <p:nvPr/>
        </p:nvSpPr>
        <p:spPr>
          <a:xfrm>
            <a:off x="5792114" y="3867912"/>
            <a:ext cx="1300429" cy="397764"/>
          </a:xfrm>
          <a:prstGeom prst="rect">
            <a:avLst/>
          </a:prstGeom>
          <a:noFill/>
        </p:spPr>
        <p:txBody>
          <a:bodyPr wrap="square" lIns="0" tIns="0" rIns="0" bIns="0" rtlCol="0" anchor="ctr">
            <a:normAutofit/>
          </a:bodyPr>
          <a:lstStyle/>
          <a:p>
            <a:pPr marL="0" indent="0" algn="ctr">
              <a:buNone/>
            </a:pPr>
            <a:r>
              <a:rPr lang="en-US" sz="1500" b="1" dirty="0">
                <a:solidFill>
                  <a:srgbClr val="FFFFFF"/>
                </a:solidFill>
                <a:latin typeface="Helvetica Neue" pitchFamily="34" charset="0"/>
                <a:ea typeface="Helvetica Neue" pitchFamily="34" charset="-122"/>
                <a:cs typeface="Helvetica Neue" pitchFamily="34" charset="-120"/>
              </a:rPr>
              <a:t>989</a:t>
            </a:r>
            <a:endParaRPr lang="en-US" sz="1500" dirty="0"/>
          </a:p>
        </p:txBody>
      </p:sp>
      <p:sp>
        <p:nvSpPr>
          <p:cNvPr id="45" name="Text 43"/>
          <p:cNvSpPr/>
          <p:nvPr/>
        </p:nvSpPr>
        <p:spPr>
          <a:xfrm>
            <a:off x="7202272" y="3867912"/>
            <a:ext cx="1300429" cy="397764"/>
          </a:xfrm>
          <a:prstGeom prst="rect">
            <a:avLst/>
          </a:prstGeom>
          <a:noFill/>
        </p:spPr>
        <p:txBody>
          <a:bodyPr wrap="square" lIns="0" tIns="0" rIns="0" bIns="0" rtlCol="0" anchor="ctr">
            <a:normAutofit/>
          </a:bodyPr>
          <a:lstStyle/>
          <a:p>
            <a:pPr marL="0" indent="0" algn="ctr">
              <a:buNone/>
            </a:pPr>
            <a:r>
              <a:rPr lang="en-US" sz="1250" dirty="0">
                <a:solidFill>
                  <a:srgbClr val="E5615A"/>
                </a:solidFill>
                <a:latin typeface="Helvetica Neue" pitchFamily="34" charset="0"/>
                <a:ea typeface="Helvetica Neue" pitchFamily="34" charset="-122"/>
                <a:cs typeface="Helvetica Neue" pitchFamily="34" charset="-120"/>
              </a:rPr>
              <a:t>(7,101)</a:t>
            </a:r>
            <a:endParaRPr lang="en-US" sz="1250" dirty="0"/>
          </a:p>
        </p:txBody>
      </p:sp>
      <p:sp>
        <p:nvSpPr>
          <p:cNvPr id="46" name="Text 44"/>
          <p:cNvSpPr/>
          <p:nvPr/>
        </p:nvSpPr>
        <p:spPr>
          <a:xfrm>
            <a:off x="8612429" y="3867912"/>
            <a:ext cx="1300429" cy="397764"/>
          </a:xfrm>
          <a:prstGeom prst="rect">
            <a:avLst/>
          </a:prstGeom>
          <a:noFill/>
        </p:spPr>
        <p:txBody>
          <a:bodyPr wrap="square" lIns="0" tIns="0" rIns="0" bIns="0" rtlCol="0" anchor="ctr">
            <a:normAutofit/>
          </a:bodyPr>
          <a:lstStyle/>
          <a:p>
            <a:pPr marL="0" indent="0" algn="ctr">
              <a:buNone/>
            </a:pPr>
            <a:r>
              <a:rPr lang="en-US" sz="1250" dirty="0">
                <a:solidFill>
                  <a:srgbClr val="E5615A"/>
                </a:solidFill>
                <a:latin typeface="Helvetica Neue" pitchFamily="34" charset="0"/>
                <a:ea typeface="Helvetica Neue" pitchFamily="34" charset="-122"/>
                <a:cs typeface="Helvetica Neue" pitchFamily="34" charset="-120"/>
              </a:rPr>
              <a:t>(12,126)</a:t>
            </a:r>
            <a:endParaRPr lang="en-US" sz="1250" dirty="0"/>
          </a:p>
        </p:txBody>
      </p:sp>
      <p:sp>
        <p:nvSpPr>
          <p:cNvPr id="47" name="Text 45"/>
          <p:cNvSpPr/>
          <p:nvPr/>
        </p:nvSpPr>
        <p:spPr>
          <a:xfrm>
            <a:off x="10022586" y="3867912"/>
            <a:ext cx="1300429" cy="397764"/>
          </a:xfrm>
          <a:prstGeom prst="rect">
            <a:avLst/>
          </a:prstGeom>
          <a:noFill/>
        </p:spPr>
        <p:txBody>
          <a:bodyPr wrap="square" lIns="0" tIns="0" rIns="0" bIns="0" rtlCol="0" anchor="ctr">
            <a:normAutofit/>
          </a:bodyPr>
          <a:lstStyle/>
          <a:p>
            <a:pPr marL="0" indent="0" algn="ctr">
              <a:buNone/>
            </a:pPr>
            <a:r>
              <a:rPr lang="en-US" sz="1250" dirty="0">
                <a:solidFill>
                  <a:srgbClr val="E5615A"/>
                </a:solidFill>
                <a:latin typeface="Helvetica Neue" pitchFamily="34" charset="0"/>
                <a:ea typeface="Helvetica Neue" pitchFamily="34" charset="-122"/>
                <a:cs typeface="Helvetica Neue" pitchFamily="34" charset="-120"/>
              </a:rPr>
              <a:t>(3,807)</a:t>
            </a:r>
            <a:endParaRPr lang="en-US" sz="1250" dirty="0"/>
          </a:p>
        </p:txBody>
      </p:sp>
      <p:sp>
        <p:nvSpPr>
          <p:cNvPr id="48" name="Text 46"/>
          <p:cNvSpPr/>
          <p:nvPr/>
        </p:nvSpPr>
        <p:spPr>
          <a:xfrm>
            <a:off x="868680" y="4265676"/>
            <a:ext cx="1956816" cy="397764"/>
          </a:xfrm>
          <a:prstGeom prst="rect">
            <a:avLst/>
          </a:prstGeom>
          <a:noFill/>
        </p:spPr>
        <p:txBody>
          <a:bodyPr wrap="square" lIns="0" tIns="0" rIns="0" bIns="0" rtlCol="0" anchor="ctr"/>
          <a:lstStyle/>
          <a:p>
            <a:pPr marL="0" indent="0">
              <a:lnSpc>
                <a:spcPct val="105000"/>
              </a:lnSpc>
              <a:buNone/>
            </a:pPr>
            <a:r>
              <a:rPr lang="en-US" sz="1100" b="1" dirty="0">
                <a:solidFill>
                  <a:srgbClr val="9FB2C4"/>
                </a:solidFill>
                <a:latin typeface="Helvetica Neue" pitchFamily="34" charset="0"/>
                <a:ea typeface="Helvetica Neue" pitchFamily="34" charset="-122"/>
                <a:cs typeface="Helvetica Neue" pitchFamily="34" charset="-120"/>
              </a:rPr>
              <a:t>Net Income</a:t>
            </a:r>
            <a:endParaRPr lang="en-US" sz="1100" dirty="0"/>
          </a:p>
        </p:txBody>
      </p:sp>
      <p:sp>
        <p:nvSpPr>
          <p:cNvPr id="49" name="Text 47"/>
          <p:cNvSpPr/>
          <p:nvPr/>
        </p:nvSpPr>
        <p:spPr>
          <a:xfrm>
            <a:off x="2971800" y="4265676"/>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565</a:t>
            </a:r>
            <a:endParaRPr lang="en-US" sz="1250" dirty="0"/>
          </a:p>
        </p:txBody>
      </p:sp>
      <p:sp>
        <p:nvSpPr>
          <p:cNvPr id="50" name="Text 48"/>
          <p:cNvSpPr/>
          <p:nvPr/>
        </p:nvSpPr>
        <p:spPr>
          <a:xfrm>
            <a:off x="4381957" y="4265676"/>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2,081</a:t>
            </a:r>
            <a:endParaRPr lang="en-US" sz="1250" dirty="0"/>
          </a:p>
        </p:txBody>
      </p:sp>
      <p:sp>
        <p:nvSpPr>
          <p:cNvPr id="51" name="Text 49"/>
          <p:cNvSpPr/>
          <p:nvPr/>
        </p:nvSpPr>
        <p:spPr>
          <a:xfrm>
            <a:off x="5792114" y="4265676"/>
            <a:ext cx="1300429" cy="397764"/>
          </a:xfrm>
          <a:prstGeom prst="rect">
            <a:avLst/>
          </a:prstGeom>
          <a:noFill/>
        </p:spPr>
        <p:txBody>
          <a:bodyPr wrap="square" lIns="0" tIns="0" rIns="0" bIns="0" rtlCol="0" anchor="ctr">
            <a:normAutofit/>
          </a:bodyPr>
          <a:lstStyle/>
          <a:p>
            <a:pPr marL="0" indent="0" algn="ctr">
              <a:buNone/>
            </a:pPr>
            <a:r>
              <a:rPr lang="en-US" sz="1500" b="1" dirty="0">
                <a:solidFill>
                  <a:srgbClr val="FFFFFF"/>
                </a:solidFill>
                <a:latin typeface="Helvetica Neue" pitchFamily="34" charset="0"/>
                <a:ea typeface="Helvetica Neue" pitchFamily="34" charset="-122"/>
                <a:cs typeface="Helvetica Neue" pitchFamily="34" charset="-120"/>
              </a:rPr>
              <a:t>157</a:t>
            </a:r>
            <a:endParaRPr lang="en-US" sz="1500" dirty="0"/>
          </a:p>
        </p:txBody>
      </p:sp>
      <p:sp>
        <p:nvSpPr>
          <p:cNvPr id="52" name="Text 50"/>
          <p:cNvSpPr/>
          <p:nvPr/>
        </p:nvSpPr>
        <p:spPr>
          <a:xfrm>
            <a:off x="7202272" y="4265676"/>
            <a:ext cx="1300429" cy="397764"/>
          </a:xfrm>
          <a:prstGeom prst="rect">
            <a:avLst/>
          </a:prstGeom>
          <a:noFill/>
        </p:spPr>
        <p:txBody>
          <a:bodyPr wrap="square" lIns="0" tIns="0" rIns="0" bIns="0" rtlCol="0" anchor="ctr">
            <a:normAutofit/>
          </a:bodyPr>
          <a:lstStyle/>
          <a:p>
            <a:pPr marL="0" indent="0" algn="ctr">
              <a:buNone/>
            </a:pPr>
            <a:r>
              <a:rPr lang="en-US" sz="1250" dirty="0">
                <a:solidFill>
                  <a:srgbClr val="E5615A"/>
                </a:solidFill>
                <a:latin typeface="Helvetica Neue" pitchFamily="34" charset="0"/>
                <a:ea typeface="Helvetica Neue" pitchFamily="34" charset="-122"/>
                <a:cs typeface="Helvetica Neue" pitchFamily="34" charset="-120"/>
              </a:rPr>
              <a:t>(15,485)</a:t>
            </a:r>
            <a:endParaRPr lang="en-US" sz="1250" dirty="0"/>
          </a:p>
        </p:txBody>
      </p:sp>
      <p:sp>
        <p:nvSpPr>
          <p:cNvPr id="53" name="Text 51"/>
          <p:cNvSpPr/>
          <p:nvPr/>
        </p:nvSpPr>
        <p:spPr>
          <a:xfrm>
            <a:off x="8612429" y="4265676"/>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55,993</a:t>
            </a:r>
            <a:endParaRPr lang="en-US" sz="1250" dirty="0"/>
          </a:p>
        </p:txBody>
      </p:sp>
      <p:sp>
        <p:nvSpPr>
          <p:cNvPr id="54" name="Text 52"/>
          <p:cNvSpPr/>
          <p:nvPr/>
        </p:nvSpPr>
        <p:spPr>
          <a:xfrm>
            <a:off x="10022586" y="4265676"/>
            <a:ext cx="1300429" cy="397764"/>
          </a:xfrm>
          <a:prstGeom prst="rect">
            <a:avLst/>
          </a:prstGeom>
          <a:noFill/>
        </p:spPr>
        <p:txBody>
          <a:bodyPr wrap="square" lIns="0" tIns="0" rIns="0" bIns="0" rtlCol="0" anchor="ctr">
            <a:normAutofit/>
          </a:bodyPr>
          <a:lstStyle/>
          <a:p>
            <a:pPr marL="0" indent="0" algn="ctr">
              <a:buNone/>
            </a:pPr>
            <a:r>
              <a:rPr lang="en-US" sz="1250" dirty="0">
                <a:solidFill>
                  <a:srgbClr val="E8F0F7"/>
                </a:solidFill>
                <a:latin typeface="Helvetica Neue" pitchFamily="34" charset="0"/>
                <a:ea typeface="Helvetica Neue" pitchFamily="34" charset="-122"/>
                <a:cs typeface="Helvetica Neue" pitchFamily="34" charset="-120"/>
              </a:rPr>
              <a:t>10,789</a:t>
            </a:r>
            <a:endParaRPr lang="en-US" sz="1250" dirty="0"/>
          </a:p>
        </p:txBody>
      </p:sp>
      <p:sp>
        <p:nvSpPr>
          <p:cNvPr id="55" name="Text 53"/>
          <p:cNvSpPr/>
          <p:nvPr/>
        </p:nvSpPr>
        <p:spPr>
          <a:xfrm>
            <a:off x="868680" y="4663440"/>
            <a:ext cx="1956816" cy="397764"/>
          </a:xfrm>
          <a:prstGeom prst="rect">
            <a:avLst/>
          </a:prstGeom>
          <a:noFill/>
        </p:spPr>
        <p:txBody>
          <a:bodyPr wrap="square" lIns="0" tIns="0" rIns="0" bIns="0" rtlCol="0" anchor="ctr"/>
          <a:lstStyle/>
          <a:p>
            <a:pPr marL="0" indent="0">
              <a:lnSpc>
                <a:spcPct val="105000"/>
              </a:lnSpc>
              <a:buNone/>
            </a:pPr>
            <a:r>
              <a:rPr lang="en-US" sz="1100" b="1" dirty="0">
                <a:solidFill>
                  <a:srgbClr val="1E9CE3"/>
                </a:solidFill>
                <a:latin typeface="Helvetica Neue" pitchFamily="34" charset="0"/>
                <a:ea typeface="Helvetica Neue" pitchFamily="34" charset="-122"/>
                <a:cs typeface="Helvetica Neue" pitchFamily="34" charset="-120"/>
              </a:rPr>
              <a:t>EV / Recurring Revenue</a:t>
            </a:r>
            <a:endParaRPr lang="en-US" sz="1100" dirty="0"/>
          </a:p>
        </p:txBody>
      </p:sp>
      <p:sp>
        <p:nvSpPr>
          <p:cNvPr id="56" name="Text 54"/>
          <p:cNvSpPr/>
          <p:nvPr/>
        </p:nvSpPr>
        <p:spPr>
          <a:xfrm>
            <a:off x="2971800" y="4663440"/>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5</a:t>
            </a:r>
            <a:endParaRPr lang="en-US" sz="1250" dirty="0"/>
          </a:p>
        </p:txBody>
      </p:sp>
      <p:sp>
        <p:nvSpPr>
          <p:cNvPr id="57" name="Text 55"/>
          <p:cNvSpPr/>
          <p:nvPr/>
        </p:nvSpPr>
        <p:spPr>
          <a:xfrm>
            <a:off x="4381957" y="4663440"/>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7</a:t>
            </a:r>
            <a:endParaRPr lang="en-US" sz="1250" dirty="0"/>
          </a:p>
        </p:txBody>
      </p:sp>
      <p:sp>
        <p:nvSpPr>
          <p:cNvPr id="58" name="Text 56"/>
          <p:cNvSpPr/>
          <p:nvPr/>
        </p:nvSpPr>
        <p:spPr>
          <a:xfrm>
            <a:off x="5792114" y="4663440"/>
            <a:ext cx="1300429" cy="397764"/>
          </a:xfrm>
          <a:prstGeom prst="rect">
            <a:avLst/>
          </a:prstGeom>
          <a:noFill/>
        </p:spPr>
        <p:txBody>
          <a:bodyPr wrap="square" lIns="0" tIns="0" rIns="0" bIns="0" rtlCol="0" anchor="ctr">
            <a:normAutofit/>
          </a:bodyPr>
          <a:lstStyle/>
          <a:p>
            <a:pPr marL="0" indent="0" algn="ctr">
              <a:buNone/>
            </a:pPr>
            <a:r>
              <a:rPr lang="en-US" sz="1500" b="1" dirty="0">
                <a:solidFill>
                  <a:srgbClr val="4FC97F"/>
                </a:solidFill>
                <a:latin typeface="Helvetica Neue" pitchFamily="34" charset="0"/>
                <a:ea typeface="Helvetica Neue" pitchFamily="34" charset="-122"/>
                <a:cs typeface="Helvetica Neue" pitchFamily="34" charset="-120"/>
              </a:rPr>
              <a:t>2</a:t>
            </a:r>
            <a:endParaRPr lang="en-US" sz="1500" dirty="0"/>
          </a:p>
        </p:txBody>
      </p:sp>
      <p:sp>
        <p:nvSpPr>
          <p:cNvPr id="59" name="Text 57"/>
          <p:cNvSpPr/>
          <p:nvPr/>
        </p:nvSpPr>
        <p:spPr>
          <a:xfrm>
            <a:off x="7202272" y="4663440"/>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8</a:t>
            </a:r>
            <a:endParaRPr lang="en-US" sz="1250" dirty="0"/>
          </a:p>
        </p:txBody>
      </p:sp>
      <p:sp>
        <p:nvSpPr>
          <p:cNvPr id="60" name="Text 58"/>
          <p:cNvSpPr/>
          <p:nvPr/>
        </p:nvSpPr>
        <p:spPr>
          <a:xfrm>
            <a:off x="8612429" y="4663440"/>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13</a:t>
            </a:r>
            <a:endParaRPr lang="en-US" sz="1250" dirty="0"/>
          </a:p>
        </p:txBody>
      </p:sp>
      <p:sp>
        <p:nvSpPr>
          <p:cNvPr id="61" name="Text 59"/>
          <p:cNvSpPr/>
          <p:nvPr/>
        </p:nvSpPr>
        <p:spPr>
          <a:xfrm>
            <a:off x="10022586" y="4663440"/>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8</a:t>
            </a:r>
            <a:endParaRPr lang="en-US" sz="1250" dirty="0"/>
          </a:p>
        </p:txBody>
      </p:sp>
      <p:sp>
        <p:nvSpPr>
          <p:cNvPr id="62" name="Text 60"/>
          <p:cNvSpPr/>
          <p:nvPr/>
        </p:nvSpPr>
        <p:spPr>
          <a:xfrm>
            <a:off x="868680" y="5061204"/>
            <a:ext cx="1956816" cy="397764"/>
          </a:xfrm>
          <a:prstGeom prst="rect">
            <a:avLst/>
          </a:prstGeom>
          <a:noFill/>
        </p:spPr>
        <p:txBody>
          <a:bodyPr wrap="square" lIns="0" tIns="0" rIns="0" bIns="0" rtlCol="0" anchor="ctr"/>
          <a:lstStyle/>
          <a:p>
            <a:pPr marL="0" indent="0">
              <a:lnSpc>
                <a:spcPct val="105000"/>
              </a:lnSpc>
              <a:buNone/>
            </a:pPr>
            <a:r>
              <a:rPr lang="en-US" sz="1100" b="1" dirty="0">
                <a:solidFill>
                  <a:srgbClr val="1E9CE3"/>
                </a:solidFill>
                <a:latin typeface="Helvetica Neue" pitchFamily="34" charset="0"/>
                <a:ea typeface="Helvetica Neue" pitchFamily="34" charset="-122"/>
                <a:cs typeface="Helvetica Neue" pitchFamily="34" charset="-120"/>
              </a:rPr>
              <a:t>EV / EBITDA</a:t>
            </a:r>
            <a:endParaRPr lang="en-US" sz="1100" dirty="0"/>
          </a:p>
        </p:txBody>
      </p:sp>
      <p:sp>
        <p:nvSpPr>
          <p:cNvPr id="63" name="Text 61"/>
          <p:cNvSpPr/>
          <p:nvPr/>
        </p:nvSpPr>
        <p:spPr>
          <a:xfrm>
            <a:off x="2971800" y="5061204"/>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15</a:t>
            </a:r>
            <a:endParaRPr lang="en-US" sz="1250" dirty="0"/>
          </a:p>
        </p:txBody>
      </p:sp>
      <p:sp>
        <p:nvSpPr>
          <p:cNvPr id="64" name="Text 62"/>
          <p:cNvSpPr/>
          <p:nvPr/>
        </p:nvSpPr>
        <p:spPr>
          <a:xfrm>
            <a:off x="4381957" y="5061204"/>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21</a:t>
            </a:r>
            <a:endParaRPr lang="en-US" sz="1250" dirty="0"/>
          </a:p>
        </p:txBody>
      </p:sp>
      <p:sp>
        <p:nvSpPr>
          <p:cNvPr id="65" name="Text 63"/>
          <p:cNvSpPr/>
          <p:nvPr/>
        </p:nvSpPr>
        <p:spPr>
          <a:xfrm>
            <a:off x="5792114" y="5061204"/>
            <a:ext cx="1300429" cy="397764"/>
          </a:xfrm>
          <a:prstGeom prst="rect">
            <a:avLst/>
          </a:prstGeom>
          <a:noFill/>
        </p:spPr>
        <p:txBody>
          <a:bodyPr wrap="square" lIns="0" tIns="0" rIns="0" bIns="0" rtlCol="0" anchor="ctr">
            <a:normAutofit/>
          </a:bodyPr>
          <a:lstStyle/>
          <a:p>
            <a:pPr marL="0" indent="0" algn="ctr">
              <a:buNone/>
            </a:pPr>
            <a:r>
              <a:rPr lang="en-US" sz="1500" b="1" dirty="0">
                <a:solidFill>
                  <a:srgbClr val="4FC97F"/>
                </a:solidFill>
                <a:latin typeface="Helvetica Neue" pitchFamily="34" charset="0"/>
                <a:ea typeface="Helvetica Neue" pitchFamily="34" charset="-122"/>
                <a:cs typeface="Helvetica Neue" pitchFamily="34" charset="-120"/>
              </a:rPr>
              <a:t>14</a:t>
            </a:r>
            <a:endParaRPr lang="en-US" sz="1500" dirty="0"/>
          </a:p>
        </p:txBody>
      </p:sp>
      <p:sp>
        <p:nvSpPr>
          <p:cNvPr id="66" name="Text 64"/>
          <p:cNvSpPr/>
          <p:nvPr/>
        </p:nvSpPr>
        <p:spPr>
          <a:xfrm>
            <a:off x="7202272" y="5061204"/>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N/A</a:t>
            </a:r>
            <a:endParaRPr lang="en-US" sz="1250" dirty="0"/>
          </a:p>
        </p:txBody>
      </p:sp>
      <p:sp>
        <p:nvSpPr>
          <p:cNvPr id="67" name="Text 65"/>
          <p:cNvSpPr/>
          <p:nvPr/>
        </p:nvSpPr>
        <p:spPr>
          <a:xfrm>
            <a:off x="8612429" y="5061204"/>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N/A</a:t>
            </a:r>
            <a:endParaRPr lang="en-US" sz="1250" dirty="0"/>
          </a:p>
        </p:txBody>
      </p:sp>
      <p:sp>
        <p:nvSpPr>
          <p:cNvPr id="68" name="Text 66"/>
          <p:cNvSpPr/>
          <p:nvPr/>
        </p:nvSpPr>
        <p:spPr>
          <a:xfrm>
            <a:off x="10022586" y="5061204"/>
            <a:ext cx="1300429" cy="397764"/>
          </a:xfrm>
          <a:prstGeom prst="rect">
            <a:avLst/>
          </a:prstGeom>
          <a:noFill/>
        </p:spPr>
        <p:txBody>
          <a:bodyPr wrap="square" lIns="0" tIns="0" rIns="0" bIns="0" rtlCol="0" anchor="ctr">
            <a:normAutofit/>
          </a:bodyPr>
          <a:lstStyle/>
          <a:p>
            <a:pPr marL="0" indent="0" algn="ctr">
              <a:buNone/>
            </a:pPr>
            <a:r>
              <a:rPr lang="en-US" sz="1250" b="1" dirty="0">
                <a:solidFill>
                  <a:srgbClr val="E8F0F7"/>
                </a:solidFill>
                <a:latin typeface="Helvetica Neue" pitchFamily="34" charset="0"/>
                <a:ea typeface="Helvetica Neue" pitchFamily="34" charset="-122"/>
                <a:cs typeface="Helvetica Neue" pitchFamily="34" charset="-120"/>
              </a:rPr>
              <a:t>18</a:t>
            </a:r>
            <a:endParaRPr lang="en-US" sz="1250" dirty="0"/>
          </a:p>
        </p:txBody>
      </p:sp>
      <p:sp>
        <p:nvSpPr>
          <p:cNvPr id="69" name="Text 67"/>
          <p:cNvSpPr/>
          <p:nvPr/>
        </p:nvSpPr>
        <p:spPr>
          <a:xfrm>
            <a:off x="868680" y="5696712"/>
            <a:ext cx="10454335" cy="713232"/>
          </a:xfrm>
          <a:prstGeom prst="rect">
            <a:avLst/>
          </a:prstGeom>
          <a:noFill/>
        </p:spPr>
        <p:txBody>
          <a:bodyPr wrap="square" lIns="0" tIns="0" rIns="0" bIns="0" rtlCol="0" anchor="t"/>
          <a:lstStyle/>
          <a:p>
            <a:pPr marL="0" indent="0">
              <a:lnSpc>
                <a:spcPct val="120000"/>
              </a:lnSpc>
              <a:buNone/>
            </a:pPr>
            <a:r>
              <a:rPr lang="en-US" sz="900" i="1" dirty="0">
                <a:solidFill>
                  <a:srgbClr val="9FB2C4"/>
                </a:solidFill>
                <a:latin typeface="Helvetica Neue" pitchFamily="34" charset="0"/>
                <a:ea typeface="Helvetica Neue" pitchFamily="34" charset="-122"/>
                <a:cs typeface="Helvetica Neue" pitchFamily="34" charset="-120"/>
              </a:rPr>
              <a:t>Share prices as at September 2, 2026. Trailing twelve month financials as of August 2026. CAD thousands except Samsara, reported in USD. Compiled from public filings on SEDAR+ and SEC EDGAR. Industry average is the mean of the four peers, excluding AirIQ; the EV/EBITDA average uses only the peers with positive EBITDA. Recurring revenue here is trailing twelve months, so AirIQ shows 6,246 rather than the 5,916 reported for fiscal 2026.</a:t>
            </a:r>
          </a:p>
          <a:p>
            <a:pPr marL="0" indent="0">
              <a:lnSpc>
                <a:spcPct val="120000"/>
              </a:lnSpc>
              <a:buNone/>
            </a:pPr>
            <a:r>
              <a:rPr lang="en-US" sz="900" i="1" dirty="0">
                <a:solidFill>
                  <a:srgbClr val="9FB2C4"/>
                </a:solidFill>
                <a:latin typeface="Helvetica Neue" pitchFamily="34" charset="0"/>
                <a:ea typeface="Helvetica Neue" pitchFamily="34" charset="-122"/>
              </a:rPr>
              <a:t>* Blackline Safety based on transaction price </a:t>
            </a:r>
            <a:r>
              <a:rPr lang="en-US" sz="900" i="1">
                <a:solidFill>
                  <a:srgbClr val="9FB2C4"/>
                </a:solidFill>
                <a:latin typeface="Helvetica Neue" pitchFamily="34" charset="0"/>
                <a:ea typeface="Helvetica Neue" pitchFamily="34" charset="-122"/>
              </a:rPr>
              <a:t>which occurred on June 30, 2026.</a:t>
            </a:r>
            <a:endParaRPr lang="en-US" sz="900" dirty="0"/>
          </a:p>
        </p:txBody>
      </p:sp>
      <p:sp>
        <p:nvSpPr>
          <p:cNvPr id="70"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7315200" cy="274320"/>
          </a:xfrm>
          <a:prstGeom prst="rect">
            <a:avLst/>
          </a:prstGeom>
          <a:noFill/>
        </p:spPr>
        <p:txBody>
          <a:bodyPr wrap="square" lIns="0" tIns="0" rIns="0" bIns="0" rtlCol="0" anchor="ctr"/>
          <a:lstStyle/>
          <a:p>
            <a:pPr marL="0" indent="0">
              <a:buNone/>
            </a:pPr>
            <a:r>
              <a:rPr lang="en-US" sz="1100" b="1" kern="0" spc="200" dirty="0">
                <a:solidFill>
                  <a:srgbClr val="1E9CE3"/>
                </a:solidFill>
                <a:latin typeface="Helvetica Neue" pitchFamily="34" charset="0"/>
                <a:ea typeface="Helvetica Neue" pitchFamily="34" charset="-122"/>
                <a:cs typeface="Helvetica Neue" pitchFamily="34" charset="-120"/>
              </a:rPr>
              <a:t>INVESTMENT CASE</a:t>
            </a:r>
            <a:endParaRPr lang="en-US" sz="1100" dirty="0"/>
          </a:p>
        </p:txBody>
      </p:sp>
      <p:sp>
        <p:nvSpPr>
          <p:cNvPr id="3" name="Text 1"/>
          <p:cNvSpPr/>
          <p:nvPr/>
        </p:nvSpPr>
        <p:spPr>
          <a:xfrm>
            <a:off x="548640" y="777240"/>
            <a:ext cx="11064240" cy="640080"/>
          </a:xfrm>
          <a:prstGeom prst="rect">
            <a:avLst/>
          </a:prstGeom>
          <a:noFill/>
        </p:spPr>
        <p:txBody>
          <a:bodyPr wrap="square" lIns="0" tIns="0" rIns="0" bIns="0" rtlCol="0" anchor="ctr"/>
          <a:lstStyle/>
          <a:p>
            <a:pPr marL="0" indent="0">
              <a:buNone/>
            </a:pPr>
            <a:r>
              <a:rPr lang="en-US" sz="3000" b="1" dirty="0">
                <a:solidFill>
                  <a:srgbClr val="FFFFFF"/>
                </a:solidFill>
                <a:latin typeface="Helvetica Neue" pitchFamily="34" charset="0"/>
                <a:ea typeface="Helvetica Neue" pitchFamily="34" charset="-122"/>
                <a:cs typeface="Helvetica Neue" pitchFamily="34" charset="-120"/>
              </a:rPr>
              <a:t>Why Choose AirIQ</a:t>
            </a:r>
            <a:endParaRPr lang="en-US" sz="3000" dirty="0"/>
          </a:p>
        </p:txBody>
      </p:sp>
      <p:sp>
        <p:nvSpPr>
          <p:cNvPr id="4" name="Shape 2"/>
          <p:cNvSpPr/>
          <p:nvPr/>
        </p:nvSpPr>
        <p:spPr>
          <a:xfrm>
            <a:off x="548640" y="1435608"/>
            <a:ext cx="822960" cy="64008"/>
          </a:xfrm>
          <a:prstGeom prst="roundRect">
            <a:avLst>
              <a:gd name="adj" fmla="val 50000"/>
            </a:avLst>
          </a:prstGeom>
          <a:solidFill>
            <a:srgbClr val="1E9CE3"/>
          </a:solidFill>
        </p:spPr>
        <p:txBody>
          <a:bodyPr/>
          <a:lstStyle/>
          <a:p>
            <a:endParaRPr lang="en-CA"/>
          </a:p>
        </p:txBody>
      </p:sp>
      <p:sp>
        <p:nvSpPr>
          <p:cNvPr id="5" name="Text 3"/>
          <p:cNvSpPr/>
          <p:nvPr/>
        </p:nvSpPr>
        <p:spPr>
          <a:xfrm>
            <a:off x="548640" y="1719072"/>
            <a:ext cx="5852160" cy="1572768"/>
          </a:xfrm>
          <a:prstGeom prst="rect">
            <a:avLst/>
          </a:prstGeom>
          <a:noFill/>
        </p:spPr>
        <p:txBody>
          <a:bodyPr wrap="square" lIns="0" tIns="0" rIns="0" bIns="0" rtlCol="0" anchor="ctr">
            <a:normAutofit/>
          </a:bodyPr>
          <a:lstStyle/>
          <a:p>
            <a:pPr marL="0" indent="0">
              <a:lnSpc>
                <a:spcPct val="125000"/>
              </a:lnSpc>
              <a:buNone/>
            </a:pPr>
            <a:r>
              <a:rPr lang="en-US" sz="1400" dirty="0">
                <a:solidFill>
                  <a:srgbClr val="E8F0F7"/>
                </a:solidFill>
                <a:latin typeface="Helvetica Neue" pitchFamily="34" charset="0"/>
                <a:ea typeface="Helvetica Neue" pitchFamily="34" charset="-122"/>
                <a:cs typeface="Helvetica Neue" pitchFamily="34" charset="-120"/>
              </a:rPr>
              <a:t>AirIQ delivers a variety of fleet management solutions, providing location tracking, trailer monitoring, driver behaviour insights, and advanced reporting tools. Our scalable, cloud-based platform helps diverse industries improve efficiency, safety, and profits.</a:t>
            </a:r>
            <a:endParaRPr lang="en-US" sz="1400" dirty="0"/>
          </a:p>
        </p:txBody>
      </p:sp>
      <p:sp>
        <p:nvSpPr>
          <p:cNvPr id="6" name="Shape 4"/>
          <p:cNvSpPr/>
          <p:nvPr/>
        </p:nvSpPr>
        <p:spPr>
          <a:xfrm>
            <a:off x="548640" y="3429000"/>
            <a:ext cx="2560320" cy="16459"/>
          </a:xfrm>
          <a:prstGeom prst="rect">
            <a:avLst/>
          </a:prstGeom>
          <a:solidFill>
            <a:srgbClr val="2C4A66"/>
          </a:solidFill>
        </p:spPr>
        <p:txBody>
          <a:bodyPr/>
          <a:lstStyle/>
          <a:p>
            <a:endParaRPr lang="en-CA"/>
          </a:p>
        </p:txBody>
      </p:sp>
      <p:sp>
        <p:nvSpPr>
          <p:cNvPr id="7" name="Text 5"/>
          <p:cNvSpPr/>
          <p:nvPr/>
        </p:nvSpPr>
        <p:spPr>
          <a:xfrm>
            <a:off x="548640" y="3575304"/>
            <a:ext cx="2560320" cy="365760"/>
          </a:xfrm>
          <a:prstGeom prst="rect">
            <a:avLst/>
          </a:prstGeom>
          <a:noFill/>
        </p:spPr>
        <p:txBody>
          <a:bodyPr wrap="square" lIns="0" tIns="0" rIns="0" bIns="0" rtlCol="0" anchor="ctr">
            <a:normAutofit/>
          </a:bodyPr>
          <a:lstStyle/>
          <a:p>
            <a:pPr marL="0" indent="0">
              <a:buNone/>
            </a:pPr>
            <a:r>
              <a:rPr lang="en-US" sz="1400" b="1" dirty="0">
                <a:solidFill>
                  <a:srgbClr val="FFFFFF"/>
                </a:solidFill>
                <a:latin typeface="Helvetica Neue" pitchFamily="34" charset="0"/>
                <a:ea typeface="Helvetica Neue" pitchFamily="34" charset="-122"/>
                <a:cs typeface="Helvetica Neue" pitchFamily="34" charset="-120"/>
              </a:rPr>
              <a:t>Investment Thesis</a:t>
            </a:r>
            <a:endParaRPr lang="en-US" sz="1400" dirty="0"/>
          </a:p>
        </p:txBody>
      </p:sp>
      <p:sp>
        <p:nvSpPr>
          <p:cNvPr id="8" name="Text 6"/>
          <p:cNvSpPr/>
          <p:nvPr/>
        </p:nvSpPr>
        <p:spPr>
          <a:xfrm>
            <a:off x="548640" y="3977640"/>
            <a:ext cx="2560320" cy="640080"/>
          </a:xfrm>
          <a:prstGeom prst="rect">
            <a:avLst/>
          </a:prstGeom>
          <a:noFill/>
        </p:spPr>
        <p:txBody>
          <a:bodyPr wrap="square" lIns="0" tIns="0" rIns="0" bIns="0" rtlCol="0" anchor="t"/>
          <a:lstStyle/>
          <a:p>
            <a:pPr marL="0" indent="0">
              <a:lnSpc>
                <a:spcPct val="118000"/>
              </a:lnSpc>
              <a:buNone/>
            </a:pPr>
            <a:r>
              <a:rPr lang="en-US" sz="1100" dirty="0">
                <a:solidFill>
                  <a:srgbClr val="9FB2C4"/>
                </a:solidFill>
                <a:latin typeface="Helvetica Neue" pitchFamily="34" charset="0"/>
                <a:ea typeface="Helvetica Neue" pitchFamily="34" charset="-122"/>
                <a:cs typeface="Helvetica Neue" pitchFamily="34" charset="-120"/>
              </a:rPr>
              <a:t>Delivering shareholder value through recurring revenue, expanding verticals, and technology-driven growth.</a:t>
            </a:r>
            <a:endParaRPr lang="en-US" sz="1100" dirty="0"/>
          </a:p>
        </p:txBody>
      </p:sp>
      <p:sp>
        <p:nvSpPr>
          <p:cNvPr id="9" name="Shape 7"/>
          <p:cNvSpPr/>
          <p:nvPr/>
        </p:nvSpPr>
        <p:spPr>
          <a:xfrm>
            <a:off x="3611880" y="3429000"/>
            <a:ext cx="2560320" cy="16459"/>
          </a:xfrm>
          <a:prstGeom prst="rect">
            <a:avLst/>
          </a:prstGeom>
          <a:solidFill>
            <a:srgbClr val="2C4A66"/>
          </a:solidFill>
        </p:spPr>
        <p:txBody>
          <a:bodyPr/>
          <a:lstStyle/>
          <a:p>
            <a:endParaRPr lang="en-CA"/>
          </a:p>
        </p:txBody>
      </p:sp>
      <p:sp>
        <p:nvSpPr>
          <p:cNvPr id="10" name="Text 8"/>
          <p:cNvSpPr/>
          <p:nvPr/>
        </p:nvSpPr>
        <p:spPr>
          <a:xfrm>
            <a:off x="3611880" y="3575304"/>
            <a:ext cx="2560320" cy="365760"/>
          </a:xfrm>
          <a:prstGeom prst="rect">
            <a:avLst/>
          </a:prstGeom>
          <a:noFill/>
        </p:spPr>
        <p:txBody>
          <a:bodyPr wrap="square" lIns="0" tIns="0" rIns="0" bIns="0" rtlCol="0" anchor="ctr">
            <a:normAutofit/>
          </a:bodyPr>
          <a:lstStyle/>
          <a:p>
            <a:pPr marL="0" indent="0">
              <a:buNone/>
            </a:pPr>
            <a:r>
              <a:rPr lang="en-US" sz="1400" b="1" dirty="0">
                <a:solidFill>
                  <a:srgbClr val="FFFFFF"/>
                </a:solidFill>
                <a:latin typeface="Helvetica Neue" pitchFamily="34" charset="0"/>
                <a:ea typeface="Helvetica Neue" pitchFamily="34" charset="-122"/>
                <a:cs typeface="Helvetica Neue" pitchFamily="34" charset="-120"/>
              </a:rPr>
              <a:t>No Debt</a:t>
            </a:r>
            <a:endParaRPr lang="en-US" sz="1400" dirty="0"/>
          </a:p>
        </p:txBody>
      </p:sp>
      <p:sp>
        <p:nvSpPr>
          <p:cNvPr id="11" name="Text 9"/>
          <p:cNvSpPr/>
          <p:nvPr/>
        </p:nvSpPr>
        <p:spPr>
          <a:xfrm>
            <a:off x="3611880" y="3977640"/>
            <a:ext cx="2560320" cy="640080"/>
          </a:xfrm>
          <a:prstGeom prst="rect">
            <a:avLst/>
          </a:prstGeom>
          <a:noFill/>
        </p:spPr>
        <p:txBody>
          <a:bodyPr wrap="square" lIns="0" tIns="0" rIns="0" bIns="0" rtlCol="0" anchor="t"/>
          <a:lstStyle/>
          <a:p>
            <a:pPr marL="0" indent="0">
              <a:lnSpc>
                <a:spcPct val="118000"/>
              </a:lnSpc>
              <a:buNone/>
            </a:pPr>
            <a:r>
              <a:rPr lang="en-US" sz="1100" dirty="0">
                <a:solidFill>
                  <a:srgbClr val="9FB2C4"/>
                </a:solidFill>
                <a:latin typeface="Helvetica Neue" pitchFamily="34" charset="0"/>
                <a:ea typeface="Helvetica Neue" pitchFamily="34" charset="-122"/>
                <a:cs typeface="Helvetica Neue" pitchFamily="34" charset="-120"/>
              </a:rPr>
              <a:t>Strategic cash reserve for future investments.</a:t>
            </a:r>
            <a:endParaRPr lang="en-US" sz="1100" dirty="0"/>
          </a:p>
        </p:txBody>
      </p:sp>
      <p:sp>
        <p:nvSpPr>
          <p:cNvPr id="12" name="Shape 10"/>
          <p:cNvSpPr/>
          <p:nvPr/>
        </p:nvSpPr>
        <p:spPr>
          <a:xfrm>
            <a:off x="548640" y="4983480"/>
            <a:ext cx="2560320" cy="16459"/>
          </a:xfrm>
          <a:prstGeom prst="rect">
            <a:avLst/>
          </a:prstGeom>
          <a:solidFill>
            <a:srgbClr val="2C4A66"/>
          </a:solidFill>
        </p:spPr>
        <p:txBody>
          <a:bodyPr/>
          <a:lstStyle/>
          <a:p>
            <a:endParaRPr lang="en-CA"/>
          </a:p>
        </p:txBody>
      </p:sp>
      <p:sp>
        <p:nvSpPr>
          <p:cNvPr id="13" name="Text 11"/>
          <p:cNvSpPr/>
          <p:nvPr/>
        </p:nvSpPr>
        <p:spPr>
          <a:xfrm>
            <a:off x="548640" y="5129784"/>
            <a:ext cx="2560320" cy="365760"/>
          </a:xfrm>
          <a:prstGeom prst="rect">
            <a:avLst/>
          </a:prstGeom>
          <a:noFill/>
        </p:spPr>
        <p:txBody>
          <a:bodyPr wrap="square" lIns="0" tIns="0" rIns="0" bIns="0" rtlCol="0" anchor="ctr">
            <a:normAutofit/>
          </a:bodyPr>
          <a:lstStyle/>
          <a:p>
            <a:pPr marL="0" indent="0">
              <a:buNone/>
            </a:pPr>
            <a:r>
              <a:rPr lang="en-US" sz="1400" b="1" dirty="0">
                <a:solidFill>
                  <a:srgbClr val="FFFFFF"/>
                </a:solidFill>
                <a:latin typeface="Helvetica Neue" pitchFamily="34" charset="0"/>
                <a:ea typeface="Helvetica Neue" pitchFamily="34" charset="-122"/>
                <a:cs typeface="Helvetica Neue" pitchFamily="34" charset="-120"/>
              </a:rPr>
              <a:t>Scalable Solutions</a:t>
            </a:r>
            <a:endParaRPr lang="en-US" sz="1400" dirty="0"/>
          </a:p>
        </p:txBody>
      </p:sp>
      <p:sp>
        <p:nvSpPr>
          <p:cNvPr id="14" name="Text 12"/>
          <p:cNvSpPr/>
          <p:nvPr/>
        </p:nvSpPr>
        <p:spPr>
          <a:xfrm>
            <a:off x="548640" y="5532120"/>
            <a:ext cx="2560320" cy="640080"/>
          </a:xfrm>
          <a:prstGeom prst="rect">
            <a:avLst/>
          </a:prstGeom>
          <a:noFill/>
        </p:spPr>
        <p:txBody>
          <a:bodyPr wrap="square" lIns="0" tIns="0" rIns="0" bIns="0" rtlCol="0" anchor="t"/>
          <a:lstStyle/>
          <a:p>
            <a:pPr marL="0" indent="0">
              <a:lnSpc>
                <a:spcPct val="118000"/>
              </a:lnSpc>
              <a:buNone/>
            </a:pPr>
            <a:r>
              <a:rPr lang="en-US" sz="1100" dirty="0">
                <a:solidFill>
                  <a:srgbClr val="9FB2C4"/>
                </a:solidFill>
                <a:latin typeface="Helvetica Neue" pitchFamily="34" charset="0"/>
                <a:ea typeface="Helvetica Neue" pitchFamily="34" charset="-122"/>
                <a:cs typeface="Helvetica Neue" pitchFamily="34" charset="-120"/>
              </a:rPr>
              <a:t>Transform data into insights that drive results.</a:t>
            </a:r>
            <a:endParaRPr lang="en-US" sz="1100" dirty="0"/>
          </a:p>
        </p:txBody>
      </p:sp>
      <p:sp>
        <p:nvSpPr>
          <p:cNvPr id="15" name="Shape 13"/>
          <p:cNvSpPr/>
          <p:nvPr/>
        </p:nvSpPr>
        <p:spPr>
          <a:xfrm>
            <a:off x="3611880" y="4983480"/>
            <a:ext cx="2560320" cy="16459"/>
          </a:xfrm>
          <a:prstGeom prst="rect">
            <a:avLst/>
          </a:prstGeom>
          <a:solidFill>
            <a:srgbClr val="2C4A66"/>
          </a:solidFill>
        </p:spPr>
        <p:txBody>
          <a:bodyPr/>
          <a:lstStyle/>
          <a:p>
            <a:endParaRPr lang="en-CA"/>
          </a:p>
        </p:txBody>
      </p:sp>
      <p:sp>
        <p:nvSpPr>
          <p:cNvPr id="16" name="Text 14"/>
          <p:cNvSpPr/>
          <p:nvPr/>
        </p:nvSpPr>
        <p:spPr>
          <a:xfrm>
            <a:off x="3611880" y="5129784"/>
            <a:ext cx="2560320" cy="365760"/>
          </a:xfrm>
          <a:prstGeom prst="rect">
            <a:avLst/>
          </a:prstGeom>
          <a:noFill/>
        </p:spPr>
        <p:txBody>
          <a:bodyPr wrap="square" lIns="0" tIns="0" rIns="0" bIns="0" rtlCol="0" anchor="ctr">
            <a:normAutofit/>
          </a:bodyPr>
          <a:lstStyle/>
          <a:p>
            <a:pPr marL="0" indent="0">
              <a:buNone/>
            </a:pPr>
            <a:r>
              <a:rPr lang="en-US" sz="1400" b="1" dirty="0">
                <a:solidFill>
                  <a:srgbClr val="FFFFFF"/>
                </a:solidFill>
                <a:latin typeface="Helvetica Neue" pitchFamily="34" charset="0"/>
                <a:ea typeface="Helvetica Neue" pitchFamily="34" charset="-122"/>
                <a:cs typeface="Helvetica Neue" pitchFamily="34" charset="-120"/>
              </a:rPr>
              <a:t>Publicly Traded</a:t>
            </a:r>
            <a:endParaRPr lang="en-US" sz="1400" dirty="0"/>
          </a:p>
        </p:txBody>
      </p:sp>
      <p:sp>
        <p:nvSpPr>
          <p:cNvPr id="17" name="Text 15"/>
          <p:cNvSpPr/>
          <p:nvPr/>
        </p:nvSpPr>
        <p:spPr>
          <a:xfrm>
            <a:off x="3611880" y="5532120"/>
            <a:ext cx="2560320" cy="640080"/>
          </a:xfrm>
          <a:prstGeom prst="rect">
            <a:avLst/>
          </a:prstGeom>
          <a:noFill/>
        </p:spPr>
        <p:txBody>
          <a:bodyPr wrap="square" lIns="0" tIns="0" rIns="0" bIns="0" rtlCol="0" anchor="t"/>
          <a:lstStyle/>
          <a:p>
            <a:pPr marL="0" indent="0">
              <a:lnSpc>
                <a:spcPct val="118000"/>
              </a:lnSpc>
              <a:buNone/>
            </a:pPr>
            <a:r>
              <a:rPr lang="en-US" sz="1100" dirty="0">
                <a:solidFill>
                  <a:srgbClr val="9FB2C4"/>
                </a:solidFill>
                <a:latin typeface="Helvetica Neue" pitchFamily="34" charset="0"/>
                <a:ea typeface="Helvetica Neue" pitchFamily="34" charset="-122"/>
                <a:cs typeface="Helvetica Neue" pitchFamily="34" charset="-120"/>
              </a:rPr>
              <a:t>Listed on TSXV under ticker IQ.</a:t>
            </a:r>
            <a:endParaRPr lang="en-US" sz="1100" dirty="0"/>
          </a:p>
        </p:txBody>
      </p:sp>
      <p:sp>
        <p:nvSpPr>
          <p:cNvPr id="18" name="Shape 16"/>
          <p:cNvSpPr/>
          <p:nvPr/>
        </p:nvSpPr>
        <p:spPr>
          <a:xfrm>
            <a:off x="6858000" y="1719072"/>
            <a:ext cx="4785055" cy="658368"/>
          </a:xfrm>
          <a:prstGeom prst="roundRect">
            <a:avLst>
              <a:gd name="adj" fmla="val 18056"/>
            </a:avLst>
          </a:prstGeom>
          <a:solidFill>
            <a:srgbClr val="18314A"/>
          </a:solidFill>
          <a:ln w="12700">
            <a:solidFill>
              <a:srgbClr val="2C4A66"/>
            </a:solidFill>
            <a:prstDash val="solid"/>
          </a:ln>
        </p:spPr>
        <p:txBody>
          <a:bodyPr/>
          <a:lstStyle/>
          <a:p>
            <a:endParaRPr lang="en-CA"/>
          </a:p>
        </p:txBody>
      </p:sp>
      <p:sp>
        <p:nvSpPr>
          <p:cNvPr id="19" name="Shape 17"/>
          <p:cNvSpPr/>
          <p:nvPr/>
        </p:nvSpPr>
        <p:spPr>
          <a:xfrm>
            <a:off x="6858000" y="1847088"/>
            <a:ext cx="50292" cy="402336"/>
          </a:xfrm>
          <a:prstGeom prst="roundRect">
            <a:avLst>
              <a:gd name="adj" fmla="val 49091"/>
            </a:avLst>
          </a:prstGeom>
          <a:solidFill>
            <a:srgbClr val="1E9CE3"/>
          </a:solidFill>
        </p:spPr>
        <p:txBody>
          <a:bodyPr/>
          <a:lstStyle/>
          <a:p>
            <a:endParaRPr lang="en-CA"/>
          </a:p>
        </p:txBody>
      </p:sp>
      <p:sp>
        <p:nvSpPr>
          <p:cNvPr id="20" name="Text 18"/>
          <p:cNvSpPr/>
          <p:nvPr/>
        </p:nvSpPr>
        <p:spPr>
          <a:xfrm>
            <a:off x="7132320" y="1719072"/>
            <a:ext cx="4282135" cy="658368"/>
          </a:xfrm>
          <a:prstGeom prst="rect">
            <a:avLst/>
          </a:prstGeom>
          <a:noFill/>
        </p:spPr>
        <p:txBody>
          <a:bodyPr wrap="square" lIns="0" tIns="0" rIns="0" bIns="0" rtlCol="0" anchor="ctr">
            <a:normAutofit/>
          </a:bodyPr>
          <a:lstStyle/>
          <a:p>
            <a:pPr marL="0" indent="0">
              <a:lnSpc>
                <a:spcPct val="105000"/>
              </a:lnSpc>
              <a:buNone/>
            </a:pPr>
            <a:r>
              <a:rPr lang="en-US" sz="1400" b="1" dirty="0">
                <a:solidFill>
                  <a:srgbClr val="FFFFFF"/>
                </a:solidFill>
                <a:latin typeface="Helvetica Neue" pitchFamily="34" charset="0"/>
                <a:ea typeface="Helvetica Neue" pitchFamily="34" charset="-122"/>
                <a:cs typeface="Helvetica Neue" pitchFamily="34" charset="-120"/>
              </a:rPr>
              <a:t>Significantly undervalued</a:t>
            </a:r>
            <a:endParaRPr lang="en-US" sz="1400" dirty="0"/>
          </a:p>
        </p:txBody>
      </p:sp>
      <p:sp>
        <p:nvSpPr>
          <p:cNvPr id="21" name="Shape 19"/>
          <p:cNvSpPr/>
          <p:nvPr/>
        </p:nvSpPr>
        <p:spPr>
          <a:xfrm>
            <a:off x="6858000" y="2542032"/>
            <a:ext cx="4785055" cy="658368"/>
          </a:xfrm>
          <a:prstGeom prst="roundRect">
            <a:avLst>
              <a:gd name="adj" fmla="val 18056"/>
            </a:avLst>
          </a:prstGeom>
          <a:solidFill>
            <a:srgbClr val="18314A"/>
          </a:solidFill>
          <a:ln w="12700">
            <a:solidFill>
              <a:srgbClr val="2C4A66"/>
            </a:solidFill>
            <a:prstDash val="solid"/>
          </a:ln>
        </p:spPr>
        <p:txBody>
          <a:bodyPr/>
          <a:lstStyle/>
          <a:p>
            <a:endParaRPr lang="en-CA"/>
          </a:p>
        </p:txBody>
      </p:sp>
      <p:sp>
        <p:nvSpPr>
          <p:cNvPr id="22" name="Shape 20"/>
          <p:cNvSpPr/>
          <p:nvPr/>
        </p:nvSpPr>
        <p:spPr>
          <a:xfrm>
            <a:off x="6858000" y="2670048"/>
            <a:ext cx="50292" cy="402336"/>
          </a:xfrm>
          <a:prstGeom prst="roundRect">
            <a:avLst>
              <a:gd name="adj" fmla="val 49091"/>
            </a:avLst>
          </a:prstGeom>
          <a:solidFill>
            <a:srgbClr val="1E9CE3"/>
          </a:solidFill>
        </p:spPr>
        <p:txBody>
          <a:bodyPr/>
          <a:lstStyle/>
          <a:p>
            <a:endParaRPr lang="en-CA"/>
          </a:p>
        </p:txBody>
      </p:sp>
      <p:sp>
        <p:nvSpPr>
          <p:cNvPr id="23" name="Text 21"/>
          <p:cNvSpPr/>
          <p:nvPr/>
        </p:nvSpPr>
        <p:spPr>
          <a:xfrm>
            <a:off x="7132320" y="2542032"/>
            <a:ext cx="4282135" cy="658368"/>
          </a:xfrm>
          <a:prstGeom prst="rect">
            <a:avLst/>
          </a:prstGeom>
          <a:noFill/>
        </p:spPr>
        <p:txBody>
          <a:bodyPr wrap="square" lIns="0" tIns="0" rIns="0" bIns="0" rtlCol="0" anchor="ctr">
            <a:normAutofit/>
          </a:bodyPr>
          <a:lstStyle/>
          <a:p>
            <a:pPr marL="0" indent="0">
              <a:lnSpc>
                <a:spcPct val="105000"/>
              </a:lnSpc>
              <a:buNone/>
            </a:pPr>
            <a:r>
              <a:rPr lang="en-US" sz="1400" b="1" dirty="0">
                <a:solidFill>
                  <a:srgbClr val="FFFFFF"/>
                </a:solidFill>
                <a:latin typeface="Helvetica Neue" pitchFamily="34" charset="0"/>
                <a:ea typeface="Helvetica Neue" pitchFamily="34" charset="-122"/>
                <a:cs typeface="Helvetica Neue" pitchFamily="34" charset="-120"/>
              </a:rPr>
              <a:t>High ROI solution offerings</a:t>
            </a:r>
            <a:endParaRPr lang="en-US" sz="1400" dirty="0"/>
          </a:p>
        </p:txBody>
      </p:sp>
      <p:sp>
        <p:nvSpPr>
          <p:cNvPr id="24" name="Shape 22"/>
          <p:cNvSpPr/>
          <p:nvPr/>
        </p:nvSpPr>
        <p:spPr>
          <a:xfrm>
            <a:off x="6858000" y="3364992"/>
            <a:ext cx="4785055" cy="658368"/>
          </a:xfrm>
          <a:prstGeom prst="roundRect">
            <a:avLst>
              <a:gd name="adj" fmla="val 18056"/>
            </a:avLst>
          </a:prstGeom>
          <a:solidFill>
            <a:srgbClr val="18314A"/>
          </a:solidFill>
          <a:ln w="12700">
            <a:solidFill>
              <a:srgbClr val="2C4A66"/>
            </a:solidFill>
            <a:prstDash val="solid"/>
          </a:ln>
        </p:spPr>
        <p:txBody>
          <a:bodyPr/>
          <a:lstStyle/>
          <a:p>
            <a:endParaRPr lang="en-CA"/>
          </a:p>
        </p:txBody>
      </p:sp>
      <p:sp>
        <p:nvSpPr>
          <p:cNvPr id="25" name="Shape 23"/>
          <p:cNvSpPr/>
          <p:nvPr/>
        </p:nvSpPr>
        <p:spPr>
          <a:xfrm>
            <a:off x="6858000" y="3493008"/>
            <a:ext cx="50292" cy="402336"/>
          </a:xfrm>
          <a:prstGeom prst="roundRect">
            <a:avLst>
              <a:gd name="adj" fmla="val 49091"/>
            </a:avLst>
          </a:prstGeom>
          <a:solidFill>
            <a:srgbClr val="1E9CE3"/>
          </a:solidFill>
        </p:spPr>
        <p:txBody>
          <a:bodyPr/>
          <a:lstStyle/>
          <a:p>
            <a:endParaRPr lang="en-CA"/>
          </a:p>
        </p:txBody>
      </p:sp>
      <p:sp>
        <p:nvSpPr>
          <p:cNvPr id="26" name="Text 24"/>
          <p:cNvSpPr/>
          <p:nvPr/>
        </p:nvSpPr>
        <p:spPr>
          <a:xfrm>
            <a:off x="7132320" y="3364992"/>
            <a:ext cx="4282135" cy="658368"/>
          </a:xfrm>
          <a:prstGeom prst="rect">
            <a:avLst/>
          </a:prstGeom>
          <a:noFill/>
        </p:spPr>
        <p:txBody>
          <a:bodyPr wrap="square" lIns="0" tIns="0" rIns="0" bIns="0" rtlCol="0" anchor="ctr">
            <a:normAutofit/>
          </a:bodyPr>
          <a:lstStyle/>
          <a:p>
            <a:pPr marL="0" indent="0">
              <a:lnSpc>
                <a:spcPct val="105000"/>
              </a:lnSpc>
              <a:buNone/>
            </a:pPr>
            <a:r>
              <a:rPr lang="en-US" sz="1400" b="1" dirty="0">
                <a:solidFill>
                  <a:srgbClr val="FFFFFF"/>
                </a:solidFill>
                <a:latin typeface="Helvetica Neue" pitchFamily="34" charset="0"/>
                <a:ea typeface="Helvetica Neue" pitchFamily="34" charset="-122"/>
                <a:cs typeface="Helvetica Neue" pitchFamily="34" charset="-120"/>
              </a:rPr>
              <a:t>Forging value-driven product solutions</a:t>
            </a:r>
            <a:endParaRPr lang="en-US" sz="1400" dirty="0"/>
          </a:p>
        </p:txBody>
      </p:sp>
      <p:sp>
        <p:nvSpPr>
          <p:cNvPr id="27" name="Shape 25"/>
          <p:cNvSpPr/>
          <p:nvPr/>
        </p:nvSpPr>
        <p:spPr>
          <a:xfrm>
            <a:off x="6858000" y="4187952"/>
            <a:ext cx="4785055" cy="658368"/>
          </a:xfrm>
          <a:prstGeom prst="roundRect">
            <a:avLst>
              <a:gd name="adj" fmla="val 18056"/>
            </a:avLst>
          </a:prstGeom>
          <a:solidFill>
            <a:srgbClr val="18314A"/>
          </a:solidFill>
          <a:ln w="12700">
            <a:solidFill>
              <a:srgbClr val="2C4A66"/>
            </a:solidFill>
            <a:prstDash val="solid"/>
          </a:ln>
        </p:spPr>
        <p:txBody>
          <a:bodyPr/>
          <a:lstStyle/>
          <a:p>
            <a:endParaRPr lang="en-CA"/>
          </a:p>
        </p:txBody>
      </p:sp>
      <p:sp>
        <p:nvSpPr>
          <p:cNvPr id="28" name="Shape 26"/>
          <p:cNvSpPr/>
          <p:nvPr/>
        </p:nvSpPr>
        <p:spPr>
          <a:xfrm>
            <a:off x="6858000" y="4315968"/>
            <a:ext cx="50292" cy="402336"/>
          </a:xfrm>
          <a:prstGeom prst="roundRect">
            <a:avLst>
              <a:gd name="adj" fmla="val 49091"/>
            </a:avLst>
          </a:prstGeom>
          <a:solidFill>
            <a:srgbClr val="1E9CE3"/>
          </a:solidFill>
        </p:spPr>
        <p:txBody>
          <a:bodyPr/>
          <a:lstStyle/>
          <a:p>
            <a:endParaRPr lang="en-CA"/>
          </a:p>
        </p:txBody>
      </p:sp>
      <p:sp>
        <p:nvSpPr>
          <p:cNvPr id="29" name="Text 27"/>
          <p:cNvSpPr/>
          <p:nvPr/>
        </p:nvSpPr>
        <p:spPr>
          <a:xfrm>
            <a:off x="7132320" y="4187952"/>
            <a:ext cx="4282135" cy="658368"/>
          </a:xfrm>
          <a:prstGeom prst="rect">
            <a:avLst/>
          </a:prstGeom>
          <a:noFill/>
        </p:spPr>
        <p:txBody>
          <a:bodyPr wrap="square" lIns="0" tIns="0" rIns="0" bIns="0" rtlCol="0" anchor="ctr">
            <a:normAutofit/>
          </a:bodyPr>
          <a:lstStyle/>
          <a:p>
            <a:pPr marL="0" indent="0">
              <a:lnSpc>
                <a:spcPct val="105000"/>
              </a:lnSpc>
              <a:buNone/>
            </a:pPr>
            <a:r>
              <a:rPr lang="en-US" sz="1400" b="1" dirty="0">
                <a:solidFill>
                  <a:srgbClr val="FFFFFF"/>
                </a:solidFill>
                <a:latin typeface="Helvetica Neue" pitchFamily="34" charset="0"/>
                <a:ea typeface="Helvetica Neue" pitchFamily="34" charset="-122"/>
                <a:cs typeface="Helvetica Neue" pitchFamily="34" charset="-120"/>
              </a:rPr>
              <a:t>Powering progress in key growth markets</a:t>
            </a:r>
            <a:endParaRPr lang="en-US" sz="1400" dirty="0"/>
          </a:p>
        </p:txBody>
      </p:sp>
      <p:sp>
        <p:nvSpPr>
          <p:cNvPr id="30" name="Shape 28"/>
          <p:cNvSpPr/>
          <p:nvPr/>
        </p:nvSpPr>
        <p:spPr>
          <a:xfrm>
            <a:off x="6858000" y="5010912"/>
            <a:ext cx="4785055" cy="658368"/>
          </a:xfrm>
          <a:prstGeom prst="roundRect">
            <a:avLst>
              <a:gd name="adj" fmla="val 18056"/>
            </a:avLst>
          </a:prstGeom>
          <a:solidFill>
            <a:srgbClr val="18314A"/>
          </a:solidFill>
          <a:ln w="12700">
            <a:solidFill>
              <a:srgbClr val="2C4A66"/>
            </a:solidFill>
            <a:prstDash val="solid"/>
          </a:ln>
        </p:spPr>
        <p:txBody>
          <a:bodyPr/>
          <a:lstStyle/>
          <a:p>
            <a:endParaRPr lang="en-CA"/>
          </a:p>
        </p:txBody>
      </p:sp>
      <p:sp>
        <p:nvSpPr>
          <p:cNvPr id="31" name="Shape 29"/>
          <p:cNvSpPr/>
          <p:nvPr/>
        </p:nvSpPr>
        <p:spPr>
          <a:xfrm>
            <a:off x="6858000" y="5138928"/>
            <a:ext cx="50292" cy="402336"/>
          </a:xfrm>
          <a:prstGeom prst="roundRect">
            <a:avLst>
              <a:gd name="adj" fmla="val 49091"/>
            </a:avLst>
          </a:prstGeom>
          <a:solidFill>
            <a:srgbClr val="1E9CE3"/>
          </a:solidFill>
        </p:spPr>
        <p:txBody>
          <a:bodyPr/>
          <a:lstStyle/>
          <a:p>
            <a:endParaRPr lang="en-CA"/>
          </a:p>
        </p:txBody>
      </p:sp>
      <p:sp>
        <p:nvSpPr>
          <p:cNvPr id="32" name="Text 30"/>
          <p:cNvSpPr/>
          <p:nvPr/>
        </p:nvSpPr>
        <p:spPr>
          <a:xfrm>
            <a:off x="7132320" y="5010912"/>
            <a:ext cx="4282135" cy="658368"/>
          </a:xfrm>
          <a:prstGeom prst="rect">
            <a:avLst/>
          </a:prstGeom>
          <a:noFill/>
        </p:spPr>
        <p:txBody>
          <a:bodyPr wrap="square" lIns="0" tIns="0" rIns="0" bIns="0" rtlCol="0" anchor="ctr">
            <a:normAutofit/>
          </a:bodyPr>
          <a:lstStyle/>
          <a:p>
            <a:pPr marL="0" indent="0">
              <a:lnSpc>
                <a:spcPct val="105000"/>
              </a:lnSpc>
              <a:buNone/>
            </a:pPr>
            <a:r>
              <a:rPr lang="en-US" sz="1400" b="1" dirty="0">
                <a:solidFill>
                  <a:srgbClr val="FFFFFF"/>
                </a:solidFill>
                <a:latin typeface="Helvetica Neue" pitchFamily="34" charset="0"/>
                <a:ea typeface="Helvetica Neue" pitchFamily="34" charset="-122"/>
                <a:cs typeface="Helvetica Neue" pitchFamily="34" charset="-120"/>
              </a:rPr>
              <a:t>Strong ARR momentum and customer traction</a:t>
            </a:r>
            <a:endParaRPr lang="en-US" sz="1400" dirty="0"/>
          </a:p>
        </p:txBody>
      </p:sp>
      <p:sp>
        <p:nvSpPr>
          <p:cNvPr id="33" name="Slide Number Placeholder 0"/>
          <p:cNvSpPr>
            <a:spLocks noGrp="1"/>
          </p:cNvSpPr>
          <p:nvPr>
            <p:ph type="sldNum" sz="quarter" idx="4294967295"/>
          </p:nvPr>
        </p:nvSpPr>
        <p:spPr>
          <a:xfrm>
            <a:off x="11368735" y="6537960"/>
            <a:ext cx="457200" cy="320040"/>
          </a:xfrm>
          <a:prstGeom prst="rect">
            <a:avLst/>
          </a:prstGeom>
          <a:extLst>
            <a:ext uri="{C572A759-6A51-4108-AA02-DFA0A04FC94B}">
              <ma14:wrappingTextBoxFlag xmlns:ma14="http://schemas.microsoft.com/office/mac/drawingml/2011/main" xmlns="" val="0"/>
            </a:ext>
          </a:extLst>
        </p:spPr>
        <p:txBody>
          <a:bodyPr anchor="ctr"/>
          <a:lstStyle>
            <a:lvl1pPr>
              <a:defRPr sz="900">
                <a:solidFill>
                  <a:srgbClr val="9FB2C4"/>
                </a:solidFill>
                <a:latin typeface="Helvetica Neue"/>
                <a:ea typeface="Helvetica Neue"/>
                <a:cs typeface="Helvetica Neue"/>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1">
    <p:bg>
      <p:bgPr>
        <a:solidFill>
          <a:srgbClr val="0A1929"/>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A1929"/>
          </a:solidFill>
        </p:spPr>
        <p:txBody>
          <a:bodyPr/>
          <a:lstStyle/>
          <a:p>
            <a:endParaRPr lang="en-CA"/>
          </a:p>
        </p:txBody>
      </p:sp>
      <p:sp>
        <p:nvSpPr>
          <p:cNvPr id="3" name="Shape 1"/>
          <p:cNvSpPr/>
          <p:nvPr/>
        </p:nvSpPr>
        <p:spPr>
          <a:xfrm>
            <a:off x="0" y="5394960"/>
            <a:ext cx="12191695" cy="1463040"/>
          </a:xfrm>
          <a:prstGeom prst="rect">
            <a:avLst/>
          </a:prstGeom>
          <a:solidFill>
            <a:srgbClr val="122539"/>
          </a:solidFill>
        </p:spPr>
        <p:txBody>
          <a:bodyPr/>
          <a:lstStyle/>
          <a:p>
            <a:endParaRPr lang="en-CA"/>
          </a:p>
        </p:txBody>
      </p:sp>
      <p:sp>
        <p:nvSpPr>
          <p:cNvPr id="6" name="Text 4"/>
          <p:cNvSpPr/>
          <p:nvPr/>
        </p:nvSpPr>
        <p:spPr>
          <a:xfrm>
            <a:off x="548640" y="3291840"/>
            <a:ext cx="9601200" cy="731520"/>
          </a:xfrm>
          <a:prstGeom prst="rect">
            <a:avLst/>
          </a:prstGeom>
          <a:noFill/>
        </p:spPr>
        <p:txBody>
          <a:bodyPr wrap="square" lIns="0" tIns="0" rIns="0" bIns="0" rtlCol="0" anchor="ctr"/>
          <a:lstStyle/>
          <a:p>
            <a:pPr marL="0" indent="0">
              <a:buNone/>
            </a:pPr>
            <a:r>
              <a:rPr lang="en-US" sz="1800" dirty="0">
                <a:solidFill>
                  <a:srgbClr val="7CC7F5"/>
                </a:solidFill>
                <a:latin typeface="Helvetica Neue" pitchFamily="34" charset="0"/>
                <a:ea typeface="Helvetica Neue" pitchFamily="34" charset="-122"/>
                <a:cs typeface="Helvetica Neue" pitchFamily="34" charset="-120"/>
              </a:rPr>
              <a:t>Contact &amp; Information</a:t>
            </a:r>
            <a:endParaRPr lang="en-US" sz="1800" dirty="0"/>
          </a:p>
        </p:txBody>
      </p:sp>
      <p:sp>
        <p:nvSpPr>
          <p:cNvPr id="7" name="Text 5"/>
          <p:cNvSpPr/>
          <p:nvPr/>
        </p:nvSpPr>
        <p:spPr>
          <a:xfrm>
            <a:off x="548640" y="4114800"/>
            <a:ext cx="10058400" cy="411480"/>
          </a:xfrm>
          <a:prstGeom prst="rect">
            <a:avLst/>
          </a:prstGeom>
          <a:noFill/>
        </p:spPr>
        <p:txBody>
          <a:bodyPr wrap="square" lIns="0" tIns="0" rIns="0" bIns="0" rtlCol="0" anchor="ctr"/>
          <a:lstStyle/>
          <a:p>
            <a:pPr marL="0" indent="0">
              <a:buNone/>
            </a:pPr>
            <a:r>
              <a:rPr lang="en-US" sz="1800" b="1" dirty="0">
                <a:solidFill>
                  <a:srgbClr val="FFFFFF"/>
                </a:solidFill>
                <a:latin typeface="Helvetica Neue" pitchFamily="34" charset="0"/>
                <a:ea typeface="Helvetica Neue" pitchFamily="34" charset="-122"/>
                <a:cs typeface="Helvetica Neue" pitchFamily="34" charset="-120"/>
              </a:rPr>
              <a:t>Michael Robb   </a:t>
            </a:r>
            <a:r>
              <a:rPr lang="en-US" sz="1800" dirty="0">
                <a:solidFill>
                  <a:srgbClr val="7CC7F5"/>
                </a:solidFill>
                <a:latin typeface="Helvetica Neue" pitchFamily="34" charset="0"/>
                <a:ea typeface="Helvetica Neue" pitchFamily="34" charset="-122"/>
                <a:cs typeface="Helvetica Neue" pitchFamily="34" charset="-120"/>
              </a:rPr>
              <a:t>President and Chief Executive Officer</a:t>
            </a:r>
            <a:endParaRPr lang="en-US" sz="1800" dirty="0"/>
          </a:p>
        </p:txBody>
      </p:sp>
      <p:sp>
        <p:nvSpPr>
          <p:cNvPr id="8" name="Text 6"/>
          <p:cNvSpPr/>
          <p:nvPr/>
        </p:nvSpPr>
        <p:spPr>
          <a:xfrm>
            <a:off x="548640" y="5806440"/>
            <a:ext cx="9144000" cy="457200"/>
          </a:xfrm>
          <a:prstGeom prst="rect">
            <a:avLst/>
          </a:prstGeom>
          <a:noFill/>
        </p:spPr>
        <p:txBody>
          <a:bodyPr wrap="square" lIns="0" tIns="0" rIns="0" bIns="0" rtlCol="0" anchor="ctr"/>
          <a:lstStyle/>
          <a:p>
            <a:pPr marL="0" indent="0">
              <a:buNone/>
            </a:pPr>
            <a:r>
              <a:rPr lang="en-US" sz="1800" b="1" dirty="0">
                <a:solidFill>
                  <a:srgbClr val="FFFFFF"/>
                </a:solidFill>
                <a:latin typeface="Helvetica Neue" pitchFamily="34" charset="0"/>
                <a:ea typeface="Helvetica Neue" pitchFamily="34" charset="-122"/>
                <a:cs typeface="Helvetica Neue" pitchFamily="34" charset="-120"/>
              </a:rPr>
              <a:t>investors@airiq.com</a:t>
            </a:r>
            <a:r>
              <a:rPr lang="en-US" sz="1800" dirty="0">
                <a:solidFill>
                  <a:srgbClr val="1E9CE3"/>
                </a:solidFill>
                <a:latin typeface="Helvetica Neue" pitchFamily="34" charset="0"/>
                <a:ea typeface="Helvetica Neue" pitchFamily="34" charset="-122"/>
                <a:cs typeface="Helvetica Neue" pitchFamily="34" charset="-120"/>
              </a:rPr>
              <a:t>    ·    </a:t>
            </a:r>
            <a:r>
              <a:rPr lang="en-US" sz="1800" dirty="0">
                <a:solidFill>
                  <a:srgbClr val="FFFFFF"/>
                </a:solidFill>
                <a:latin typeface="Helvetica Neue" pitchFamily="34" charset="0"/>
                <a:ea typeface="Helvetica Neue" pitchFamily="34" charset="-122"/>
                <a:cs typeface="Helvetica Neue" pitchFamily="34" charset="-120"/>
              </a:rPr>
              <a:t>www.airiq.com</a:t>
            </a:r>
            <a:r>
              <a:rPr lang="en-US" sz="1800" dirty="0">
                <a:solidFill>
                  <a:srgbClr val="1E9CE3"/>
                </a:solidFill>
                <a:latin typeface="Helvetica Neue" pitchFamily="34" charset="0"/>
                <a:ea typeface="Helvetica Neue" pitchFamily="34" charset="-122"/>
                <a:cs typeface="Helvetica Neue" pitchFamily="34" charset="-120"/>
              </a:rPr>
              <a:t>    ·    </a:t>
            </a:r>
            <a:r>
              <a:rPr lang="en-US" sz="1800" dirty="0">
                <a:solidFill>
                  <a:srgbClr val="FFFFFF"/>
                </a:solidFill>
                <a:latin typeface="Helvetica Neue" pitchFamily="34" charset="0"/>
                <a:ea typeface="Helvetica Neue" pitchFamily="34" charset="-122"/>
                <a:cs typeface="Helvetica Neue" pitchFamily="34" charset="-120"/>
              </a:rPr>
              <a:t>888-606-6444</a:t>
            </a:r>
            <a:endParaRPr lang="en-US" sz="1800" dirty="0"/>
          </a:p>
        </p:txBody>
      </p:sp>
      <p:pic>
        <p:nvPicPr>
          <p:cNvPr id="9" name="Image 0" descr="airiq-logo-white.png"/>
          <p:cNvPicPr>
            <a:picLocks noChangeAspect="1"/>
          </p:cNvPicPr>
          <p:nvPr/>
        </p:nvPicPr>
        <p:blipFill>
          <a:blip r:embed="rId2"/>
          <a:stretch>
            <a:fillRect/>
          </a:stretch>
        </p:blipFill>
        <p:spPr>
          <a:xfrm>
            <a:off x="10349537" y="5833872"/>
            <a:ext cx="1293519" cy="5029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F67FAE4CBAAE4FAF128A921502E89D" ma:contentTypeVersion="17" ma:contentTypeDescription="Create a new document." ma:contentTypeScope="" ma:versionID="3055bbd103a47f2dd2b6f8da008f9c7f">
  <xsd:schema xmlns:xsd="http://www.w3.org/2001/XMLSchema" xmlns:xs="http://www.w3.org/2001/XMLSchema" xmlns:p="http://schemas.microsoft.com/office/2006/metadata/properties" xmlns:ns2="7940f687-6e3a-46ac-8b60-59f8c62ea435" xmlns:ns3="469392b2-33fd-482e-ad73-012cf2cbde12" targetNamespace="http://schemas.microsoft.com/office/2006/metadata/properties" ma:root="true" ma:fieldsID="961f9808f0b1d9222eec6c1743656892" ns2:_="" ns3:_="">
    <xsd:import namespace="7940f687-6e3a-46ac-8b60-59f8c62ea435"/>
    <xsd:import namespace="469392b2-33fd-482e-ad73-012cf2cbde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0f687-6e3a-46ac-8b60-59f8c62ea4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4d07ca9-e116-43c0-99b0-baa082623de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9392b2-33fd-482e-ad73-012cf2cbde1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bf55593-30df-49f7-8880-e91bafd2dc71}" ma:internalName="TaxCatchAll" ma:showField="CatchAllData" ma:web="469392b2-33fd-482e-ad73-012cf2cbde1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940f687-6e3a-46ac-8b60-59f8c62ea435">
      <Terms xmlns="http://schemas.microsoft.com/office/infopath/2007/PartnerControls"/>
    </lcf76f155ced4ddcb4097134ff3c332f>
    <TaxCatchAll xmlns="469392b2-33fd-482e-ad73-012cf2cbde12" xsi:nil="true"/>
  </documentManagement>
</p:properties>
</file>

<file path=customXml/itemProps1.xml><?xml version="1.0" encoding="utf-8"?>
<ds:datastoreItem xmlns:ds="http://schemas.openxmlformats.org/officeDocument/2006/customXml" ds:itemID="{54F441CB-2652-4A78-B7B5-4B3EDA08DF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40f687-6e3a-46ac-8b60-59f8c62ea435"/>
    <ds:schemaRef ds:uri="469392b2-33fd-482e-ad73-012cf2cbde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3878B4-8BEE-4B3B-857E-8ACA3B90C5EB}">
  <ds:schemaRefs>
    <ds:schemaRef ds:uri="http://schemas.microsoft.com/sharepoint/v3/contenttype/forms"/>
  </ds:schemaRefs>
</ds:datastoreItem>
</file>

<file path=customXml/itemProps3.xml><?xml version="1.0" encoding="utf-8"?>
<ds:datastoreItem xmlns:ds="http://schemas.openxmlformats.org/officeDocument/2006/customXml" ds:itemID="{CDDF1321-C58E-4D2A-8F5D-24CE4D91538C}">
  <ds:schemaRefs>
    <ds:schemaRef ds:uri="http://schemas.microsoft.com/office/2006/metadata/properties"/>
    <ds:schemaRef ds:uri="http://schemas.microsoft.com/office/infopath/2007/PartnerControls"/>
    <ds:schemaRef ds:uri="7940f687-6e3a-46ac-8b60-59f8c62ea435"/>
    <ds:schemaRef ds:uri="469392b2-33fd-482e-ad73-012cf2cbde12"/>
  </ds:schemaRefs>
</ds:datastoreItem>
</file>

<file path=docProps/app.xml><?xml version="1.0" encoding="utf-8"?>
<Properties xmlns="http://schemas.openxmlformats.org/officeDocument/2006/extended-properties" xmlns:vt="http://schemas.openxmlformats.org/officeDocument/2006/docPropsVTypes">
  <TotalTime>444</TotalTime>
  <Words>1360</Words>
  <Application>Microsoft Office PowerPoint</Application>
  <PresentationFormat>Widescreen</PresentationFormat>
  <Paragraphs>261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AirIQ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AirIQ Annual &amp; Special Meeting of Shareholders 2026 (v4)</dc:title>
  <dc:subject>AGM presentation for the year ended March 31, 2026</dc:subject>
  <dc:creator>AirIQ Marketing OS</dc:creator>
  <cp:lastModifiedBy>Kate Kwak</cp:lastModifiedBy>
  <cp:revision>5</cp:revision>
  <dcterms:created xsi:type="dcterms:W3CDTF">2026-09-17T20:19:20Z</dcterms:created>
  <dcterms:modified xsi:type="dcterms:W3CDTF">2026-09-22T21:32:56Z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0x010100D7F67FAE4CBAAE4FAF128A921502E89D</vt:lpwstr>
  </property>
  <property fmtid="{D5CDD505-2E9C-101B-9397-08002B2CF9AE}" pid="3" name="MediaServiceImageTags">
    <vt:lpwstr/>
  </property>
</Properties>
</file>